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5F2_B16FC3D2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5F6_DB87E40F.xml" ContentType="application/vnd.ms-powerpoint.comments+xml"/>
  <Override PartName="/ppt/notesSlides/notesSlide6.xml" ContentType="application/vnd.openxmlformats-officedocument.presentationml.notesSlide+xml"/>
  <Override PartName="/ppt/comments/modernComment_5E9_53A7A4A4.xml" ContentType="application/vnd.ms-powerpoint.comments+xml"/>
  <Override PartName="/ppt/notesSlides/notesSlide7.xml" ContentType="application/vnd.openxmlformats-officedocument.presentationml.notesSlide+xml"/>
  <Override PartName="/ppt/comments/modernComment_5F7_47D95D02.xml" ContentType="application/vnd.ms-powerpoint.comments+xml"/>
  <Override PartName="/ppt/notesSlides/notesSlide8.xml" ContentType="application/vnd.openxmlformats-officedocument.presentationml.notesSlide+xml"/>
  <Override PartName="/ppt/comments/modernComment_60A_465CC8EE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601_58295EBE.xml" ContentType="application/vnd.ms-powerpoint.comments+xml"/>
  <Override PartName="/ppt/notesSlides/notesSlide11.xml" ContentType="application/vnd.openxmlformats-officedocument.presentationml.notesSlide+xml"/>
  <Override PartName="/ppt/comments/modernComment_602_DEE2AC65.xml" ContentType="application/vnd.ms-powerpoint.comments+xml"/>
  <Override PartName="/ppt/notesSlides/notesSlide12.xml" ContentType="application/vnd.openxmlformats-officedocument.presentationml.notesSlide+xml"/>
  <Override PartName="/ppt/comments/modernComment_5F8_C206DD7E.xml" ContentType="application/vnd.ms-powerpoint.comments+xml"/>
  <Override PartName="/ppt/notesSlides/notesSlide13.xml" ContentType="application/vnd.openxmlformats-officedocument.presentationml.notesSlide+xml"/>
  <Override PartName="/ppt/comments/modernComment_603_71DED06A.xml" ContentType="application/vnd.ms-powerpoint.comments+xml"/>
  <Override PartName="/ppt/notesSlides/notesSlide14.xml" ContentType="application/vnd.openxmlformats-officedocument.presentationml.notesSlide+xml"/>
  <Override PartName="/ppt/comments/modernComment_604_2A7E052F.xml" ContentType="application/vnd.ms-powerpoint.comments+xml"/>
  <Override PartName="/ppt/notesSlides/notesSlide15.xml" ContentType="application/vnd.openxmlformats-officedocument.presentationml.notesSlide+xml"/>
  <Override PartName="/ppt/comments/modernComment_60E_4A7B71FD.xml" ContentType="application/vnd.ms-powerpoint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modernComment_5F9_F1FB811C.xml" ContentType="application/vnd.ms-powerpoint.comments+xml"/>
  <Override PartName="/ppt/notesSlides/notesSlide19.xml" ContentType="application/vnd.openxmlformats-officedocument.presentationml.notesSlide+xml"/>
  <Override PartName="/ppt/comments/modernComment_60B_27C837D4.xml" ContentType="application/vnd.ms-powerpoint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5ED_9BA49CCF.xml" ContentType="application/vnd.ms-powerpoint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omments/modernComment_612_1E6E6459.xml" ContentType="application/vnd.ms-powerpoint.comment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4"/>
  </p:sldMasterIdLst>
  <p:notesMasterIdLst>
    <p:notesMasterId r:id="rId48"/>
  </p:notesMasterIdLst>
  <p:handoutMasterIdLst>
    <p:handoutMasterId r:id="rId49"/>
  </p:handoutMasterIdLst>
  <p:sldIdLst>
    <p:sldId id="1497" r:id="rId5"/>
    <p:sldId id="1522" r:id="rId6"/>
    <p:sldId id="1499" r:id="rId7"/>
    <p:sldId id="1500" r:id="rId8"/>
    <p:sldId id="1526" r:id="rId9"/>
    <p:sldId id="1513" r:id="rId10"/>
    <p:sldId id="1527" r:id="rId11"/>
    <p:sldId id="1546" r:id="rId12"/>
    <p:sldId id="1558" r:id="rId13"/>
    <p:sldId id="1523" r:id="rId14"/>
    <p:sldId id="1537" r:id="rId15"/>
    <p:sldId id="1538" r:id="rId16"/>
    <p:sldId id="1528" r:id="rId17"/>
    <p:sldId id="1539" r:id="rId18"/>
    <p:sldId id="1540" r:id="rId19"/>
    <p:sldId id="1550" r:id="rId20"/>
    <p:sldId id="1551" r:id="rId21"/>
    <p:sldId id="1552" r:id="rId22"/>
    <p:sldId id="1529" r:id="rId23"/>
    <p:sldId id="1547" r:id="rId24"/>
    <p:sldId id="1553" r:id="rId25"/>
    <p:sldId id="1515" r:id="rId26"/>
    <p:sldId id="1517" r:id="rId27"/>
    <p:sldId id="1503" r:id="rId28"/>
    <p:sldId id="1530" r:id="rId29"/>
    <p:sldId id="1555" r:id="rId30"/>
    <p:sldId id="1545" r:id="rId31"/>
    <p:sldId id="1531" r:id="rId32"/>
    <p:sldId id="1533" r:id="rId33"/>
    <p:sldId id="1534" r:id="rId34"/>
    <p:sldId id="1524" r:id="rId35"/>
    <p:sldId id="1504" r:id="rId36"/>
    <p:sldId id="1556" r:id="rId37"/>
    <p:sldId id="1554" r:id="rId38"/>
    <p:sldId id="1525" r:id="rId39"/>
    <p:sldId id="1520" r:id="rId40"/>
    <p:sldId id="1542" r:id="rId41"/>
    <p:sldId id="1543" r:id="rId42"/>
    <p:sldId id="1541" r:id="rId43"/>
    <p:sldId id="1521" r:id="rId44"/>
    <p:sldId id="1548" r:id="rId45"/>
    <p:sldId id="1508" r:id="rId46"/>
    <p:sldId id="155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80B425-81F2-473F-D698-EBD854FD6204}" name="Belle Perry" initials="BP" userId="S::an389061@ucf.edu::9e3e4812-cb7c-41ad-bf78-6d2003585338" providerId="AD"/>
  <p188:author id="{E2471F2E-E011-F521-299E-65FC243E7E5E}" name="David Salaguinto" initials="DS" userId="S::davidsa@microsoft.com::9399e6ad-b974-43d0-b593-8c2804f84e0d" providerId="AD"/>
  <p188:author id="{D2CC5B35-50BB-FE6B-A15F-B105DD209E82}" name="Robert Hagerty" initials="RH" userId="S::ro781488@ucf.edu::72d9f3c2-5302-4e48-9902-4dac31510ae6" providerId="AD"/>
  <p188:author id="{DC3CAF61-3D39-8A1C-6AB6-F5CBCFCBEA47}" name="Vanessa Buzgheia (ALLEGIS GROUP HOLDINGS INC)" initials="" userId="S::v-vabuzgheia@microsoft.com::f3934b54-4599-40d0-96a8-d6208686f730" providerId="AD"/>
  <p188:author id="{9941987A-41B7-49AC-EE6E-03F2D0BD95BA}" name="Daria Naidenov" initials="DN" userId="S::danaidenov@microsoft.com::ab38ab5f-bdf0-4774-ae5a-d2782abb2027" providerId="AD"/>
  <p188:author id="{51AA15A6-DE93-F1E1-26E9-12A3BE6CEB6B}" name="Kristopher Tellez" initials="KT" userId="S::kr423423@ucf.edu::87469753-7517-4cbf-baad-d953a175a830" providerId="AD"/>
  <p188:author id="{4ABD95A8-5F99-0069-AA2A-829341FCA13C}" name="Michael Palin" initials="MP" userId="S::mi533341@ucf.edu::bf3ddb1c-381d-49f0-bfe6-84547cbde2b1" providerId="AD"/>
  <p188:author id="{244D8BAF-C7CA-EF04-8F9B-AEF90E72DE2D}" name="Adrian Castillo" initials="AC" userId="S::ad521074@ucf.edu::2a12a878-9eff-4a97-bcd2-544958f17d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D36636-5FB2-0DB6-02B2-839270FD4C2A}" v="6" dt="2026-03-05T18:18:02.463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comments/modernComment_5E9_53A7A4A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E940738-6B9E-47EB-94C4-70CDDFFDE896}" authorId="{0C80B425-81F2-473F-D698-EBD854FD6204}" created="2026-02-10T17:57:20.861">
    <pc:sldMkLst xmlns:pc="http://schemas.microsoft.com/office/powerpoint/2013/main/command">
      <pc:docMk/>
      <pc:sldMk cId="1403495588" sldId="1513"/>
    </pc:sldMkLst>
    <p188:replyLst>
      <p188:reply id="{525A769C-85A2-482B-B5B3-2E6062DEDEB6}" authorId="{D2CC5B35-50BB-FE6B-A15F-B105DD209E82}" created="2026-02-10T21:24:35.044">
        <p188:txBody>
          <a:bodyPr/>
          <a:lstStyle/>
          <a:p>
            <a:r>
              <a:rPr lang="en-US"/>
              <a:t>nah I'd win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2-11T07:36:40.061" authorId="{4ABD95A8-5F99-0069-AA2A-829341FCA13C}"/>
              </p223:rxn>
            </p223:reactions>
          </p:ext>
        </p188:extLst>
      </p188:reply>
    </p188:replyLst>
    <p188:txBody>
      <a:bodyPr/>
      <a:lstStyle/>
      <a:p>
        <a:r>
          <a:rPr lang="en-US"/>
          <a:t>fonts, add new headshot</a:t>
        </a:r>
      </a:p>
    </p188:txBody>
  </p188:cm>
</p188:cmLst>
</file>

<file path=ppt/comments/modernComment_5ED_9BA49CC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4973AF-A8FE-4EF2-A286-8FDDD61E339D}" authorId="{0C80B425-81F2-473F-D698-EBD854FD6204}" created="2026-02-10T18:23:08.875">
    <pc:sldMkLst xmlns:pc="http://schemas.microsoft.com/office/powerpoint/2013/main/command">
      <pc:docMk/>
      <pc:sldMk cId="2611256527" sldId="1517"/>
    </pc:sldMkLst>
    <p188:txBody>
      <a:bodyPr/>
      <a:lstStyle/>
      <a:p>
        <a:r>
          <a:rPr lang="en-US"/>
          <a:t>delete bullets</a:t>
        </a:r>
      </a:p>
    </p188:txBody>
  </p188:cm>
</p188:cmLst>
</file>

<file path=ppt/comments/modernComment_5F2_B16FC3D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DB525C4-6C8C-411C-9BC5-4D8F486EC74E}" authorId="{0C80B425-81F2-473F-D698-EBD854FD6204}" created="2026-02-10T17:56:54.188">
    <pc:sldMkLst xmlns:pc="http://schemas.microsoft.com/office/powerpoint/2013/main/command">
      <pc:docMk/>
      <pc:sldMk cId="2976891858" sldId="1522"/>
    </pc:sldMkLst>
    <p188:replyLst>
      <p188:reply id="{B9426E65-BC82-4CF3-B203-23E95C69366C}" authorId="{D2CC5B35-50BB-FE6B-A15F-B105DD209E82}" created="2026-02-10T18:14:41.723">
        <p188:txBody>
          <a:bodyPr/>
          <a:lstStyle/>
          <a:p>
            <a:r>
              <a:rPr lang="en-US"/>
              <a:t>fine</a:t>
            </a:r>
          </a:p>
        </p188:txBody>
      </p188:reply>
    </p188:replyLst>
    <p188:txBody>
      <a:bodyPr/>
      <a:lstStyle/>
      <a:p>
        <a:r>
          <a:rPr lang="en-US"/>
          <a:t>Add your headshots</a:t>
        </a:r>
      </a:p>
    </p188:txBody>
  </p188:cm>
</p188:cmLst>
</file>

<file path=ppt/comments/modernComment_5F6_DB87E40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799F4B9-4DFE-42F4-B6EF-704A3B5E93E3}" authorId="{0C80B425-81F2-473F-D698-EBD854FD6204}" created="2026-02-10T17:57:08.423">
    <pc:sldMkLst xmlns:pc="http://schemas.microsoft.com/office/powerpoint/2013/main/command">
      <pc:docMk/>
      <pc:sldMk cId="3683116047" sldId="1526"/>
    </pc:sldMkLst>
    <p188:txBody>
      <a:bodyPr/>
      <a:lstStyle/>
      <a:p>
        <a:r>
          <a:rPr lang="en-US"/>
          <a:t>belle, fix fonts</a:t>
        </a:r>
      </a:p>
    </p188:txBody>
  </p188:cm>
</p188:cmLst>
</file>

<file path=ppt/comments/modernComment_5F7_47D95D0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0A4D9FB-CD20-4241-9371-068EA12C56B6}" authorId="{0C80B425-81F2-473F-D698-EBD854FD6204}" created="2026-02-10T17:57:47.580">
    <pc:sldMkLst xmlns:pc="http://schemas.microsoft.com/office/powerpoint/2013/main/command">
      <pc:docMk/>
      <pc:sldMk cId="1205427458" sldId="1527"/>
    </pc:sldMkLst>
    <p188:txBody>
      <a:bodyPr/>
      <a:lstStyle/>
      <a:p>
        <a:r>
          <a:rPr lang="en-US"/>
          <a:t>Why is budget here?</a:t>
        </a:r>
      </a:p>
    </p188:txBody>
  </p188:cm>
  <p188:cm id="{87AD744B-A2C5-47B2-9BCF-7781979C4E27}" authorId="{0C80B425-81F2-473F-D698-EBD854FD6204}" created="2026-02-10T17:58:27.175">
    <pc:sldMkLst xmlns:pc="http://schemas.microsoft.com/office/powerpoint/2013/main/command">
      <pc:docMk/>
      <pc:sldMk cId="1205427458" sldId="1527"/>
    </pc:sldMkLst>
    <p188:txBody>
      <a:bodyPr/>
      <a:lstStyle/>
      <a:p>
        <a:r>
          <a:rPr lang="en-US"/>
          <a:t>fix corner headshot</a:t>
        </a:r>
      </a:p>
    </p188:txBody>
  </p188:cm>
  <p188:cm id="{7D1FF131-D3B1-4F8B-BBB4-CD53E1AD3BEB}" authorId="{0C80B425-81F2-473F-D698-EBD854FD6204}" created="2026-02-10T17:58:45.847">
    <pc:sldMkLst xmlns:pc="http://schemas.microsoft.com/office/powerpoint/2013/main/command">
      <pc:docMk/>
      <pc:sldMk cId="1205427458" sldId="1527"/>
    </pc:sldMkLst>
    <p188:txBody>
      <a:bodyPr/>
      <a:lstStyle/>
      <a:p>
        <a:r>
          <a:rPr lang="en-US"/>
          <a:t>talk about block diagram</a:t>
        </a:r>
      </a:p>
    </p188:txBody>
  </p188:cm>
  <p188:cm id="{40721F01-3A93-4B66-8C2B-1C22ADF5BAAE}" authorId="{0C80B425-81F2-473F-D698-EBD854FD6204}" created="2026-02-10T18:00:01.458">
    <pc:sldMkLst xmlns:pc="http://schemas.microsoft.com/office/powerpoint/2013/main/command">
      <pc:docMk/>
      <pc:sldMk cId="1205427458" sldId="1527"/>
    </pc:sldMkLst>
    <p188:txBody>
      <a:bodyPr/>
      <a:lstStyle/>
      <a:p>
        <a:r>
          <a:rPr lang="en-US"/>
          <a:t>motors are wrong on the block diagram</a:t>
        </a:r>
      </a:p>
    </p188:txBody>
  </p188:cm>
  <p188:cm id="{B143E93E-108F-42F8-A0E1-17A21D4DCD53}" authorId="{0C80B425-81F2-473F-D698-EBD854FD6204}" status="resolved" created="2026-02-10T18:00:32.740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05427458" sldId="1527"/>
      <ac:spMk id="3" creationId="{DF2E8C38-C420-0295-3832-F803C340E971}"/>
    </ac:deMkLst>
    <p188:txBody>
      <a:bodyPr/>
      <a:lstStyle/>
      <a:p>
        <a:r>
          <a:rPr lang="en-US"/>
          <a:t>fonts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10T18:52:19.953" authorId="{0C80B425-81F2-473F-D698-EBD854FD6204}"/>
          </p223:rxn>
        </p223:reactions>
      </p:ext>
    </p188:extLst>
  </p188:cm>
</p188:cmLst>
</file>

<file path=ppt/comments/modernComment_5F8_C206DD7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2D5ABB-F09F-42EF-AE22-B450073CB059}" authorId="{0C80B425-81F2-473F-D698-EBD854FD6204}" status="resolved" created="2026-02-10T18:07:34.797" complete="100000">
    <pc:sldMkLst xmlns:pc="http://schemas.microsoft.com/office/powerpoint/2013/main/command">
      <pc:docMk/>
      <pc:sldMk cId="3255229822" sldId="1528"/>
    </pc:sldMkLst>
    <p188:txBody>
      <a:bodyPr/>
      <a:lstStyle/>
      <a:p>
        <a:r>
          <a:rPr lang="en-US"/>
          <a:t>fonts</a:t>
        </a:r>
      </a:p>
    </p188:txBody>
  </p188:cm>
  <p188:cm id="{CBB41441-BECF-43AB-A593-D70D89422068}" authorId="{0C80B425-81F2-473F-D698-EBD854FD6204}" created="2026-02-10T18:07:39.891">
    <pc:sldMkLst xmlns:pc="http://schemas.microsoft.com/office/powerpoint/2013/main/command">
      <pc:docMk/>
      <pc:sldMk cId="3255229822" sldId="1528"/>
    </pc:sldMkLst>
    <p188:replyLst>
      <p188:reply id="{D8658F92-B0F6-4E13-B42C-065D2C1D7D99}" authorId="{D2CC5B35-50BB-FE6B-A15F-B105DD209E82}" created="2026-02-10T21:28:10.206">
        <p188:txBody>
          <a:bodyPr/>
          <a:lstStyle/>
          <a:p>
            <a:r>
              <a:rPr lang="en-US"/>
              <a:t>maybe</a:t>
            </a:r>
          </a:p>
        </p188:txBody>
      </p188:reply>
    </p188:replyLst>
    <p188:txBody>
      <a:bodyPr/>
      <a:lstStyle/>
      <a:p>
        <a:r>
          <a:rPr lang="en-US"/>
          <a:t>change headshot</a:t>
        </a:r>
      </a:p>
    </p188:txBody>
  </p188:cm>
</p188:cmLst>
</file>

<file path=ppt/comments/modernComment_5F9_F1FB81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A1BAB0D-B524-49E8-84C5-F9FC4952EEA3}" authorId="{0C80B425-81F2-473F-D698-EBD854FD6204}" created="2026-02-10T18:08:54.226">
    <pc:sldMkLst xmlns:pc="http://schemas.microsoft.com/office/powerpoint/2013/main/command">
      <pc:docMk/>
      <pc:sldMk cId="4059791644" sldId="1529"/>
    </pc:sldMkLst>
    <p188:replyLst>
      <p188:reply id="{23D65E73-1C0F-4BA9-B67B-ED2B9DC5AE51}" authorId="{D2CC5B35-50BB-FE6B-A15F-B105DD209E82}" created="2026-02-10T21:27:05.346">
        <p188:txBody>
          <a:bodyPr/>
          <a:lstStyle/>
          <a:p>
            <a:r>
              <a:rPr lang="en-US"/>
              <a:t>fix</a:t>
            </a:r>
          </a:p>
        </p188:txBody>
      </p188:reply>
    </p188:replyLst>
    <p188:txBody>
      <a:bodyPr/>
      <a:lstStyle/>
      <a:p>
        <a:r>
          <a:rPr lang="en-US"/>
          <a:t>fix motor in table</a:t>
        </a:r>
      </a:p>
    </p188:txBody>
  </p188:cm>
  <p188:cm id="{041E4A61-4757-43B1-ACC5-1C6ACD520693}" authorId="{0C80B425-81F2-473F-D698-EBD854FD6204}" created="2026-02-10T18:09:06.742">
    <pc:sldMkLst xmlns:pc="http://schemas.microsoft.com/office/powerpoint/2013/main/command">
      <pc:docMk/>
      <pc:sldMk cId="4059791644" sldId="1529"/>
    </pc:sldMkLst>
    <p188:replyLst>
      <p188:reply id="{18395676-35E8-4735-9B6D-EE522ED74BFC}" authorId="{D2CC5B35-50BB-FE6B-A15F-B105DD209E82}" created="2026-02-10T21:27:11.033">
        <p188:txBody>
          <a:bodyPr/>
          <a:lstStyle/>
          <a:p>
            <a:r>
              <a:rPr lang="en-US"/>
              <a:t>sure</a:t>
            </a:r>
          </a:p>
        </p188:txBody>
      </p188:reply>
    </p188:replyLst>
    <p188:txBody>
      <a:bodyPr/>
      <a:lstStyle/>
      <a:p>
        <a:r>
          <a:rPr lang="en-US"/>
          <a:t>change headshot?</a:t>
        </a:r>
      </a:p>
    </p188:txBody>
  </p188:cm>
</p188:cmLst>
</file>

<file path=ppt/comments/modernComment_60A_465CC8E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0970D55-2E4C-4A57-B868-039BEDF157F8}" authorId="{0C80B425-81F2-473F-D698-EBD854FD6204}" created="2026-02-10T18:01:20.147">
    <pc:sldMkLst xmlns:pc="http://schemas.microsoft.com/office/powerpoint/2013/main/command">
      <pc:docMk/>
      <pc:sldMk cId="1180485870" sldId="1546"/>
    </pc:sldMkLst>
    <p188:replyLst>
      <p188:reply id="{3B9BA666-4388-40B9-8A43-5EB33712A747}" authorId="{D2CC5B35-50BB-FE6B-A15F-B105DD209E82}" created="2026-02-10T18:58:42.880">
        <p188:txBody>
          <a:bodyPr/>
          <a:lstStyle/>
          <a:p>
            <a:r>
              <a:rPr lang="en-US"/>
              <a:t>okay ig</a:t>
            </a:r>
          </a:p>
        </p188:txBody>
      </p188:reply>
      <p188:reply id="{54A67152-92B3-4995-AE42-9B0411AA1A56}" authorId="{D2CC5B35-50BB-FE6B-A15F-B105DD209E82}" created="2026-02-10T21:22:53.837">
        <p188:txBody>
          <a:bodyPr/>
          <a:lstStyle/>
          <a:p>
            <a:r>
              <a:rPr lang="en-US"/>
              <a:t>what if i dont tho?</a:t>
            </a:r>
          </a:p>
        </p188:txBody>
      </p188:reply>
      <p188:reply id="{B1D491CF-6861-41FB-8AD0-816AC30FF78B}" authorId="{D2CC5B35-50BB-FE6B-A15F-B105DD209E82}" created="2026-02-10T21:23:00.775">
        <p188:txBody>
          <a:bodyPr/>
          <a:lstStyle/>
          <a:p>
            <a:r>
              <a:rPr lang="en-US"/>
              <a:t>lol</a:t>
            </a:r>
          </a:p>
        </p188:txBody>
      </p188:reply>
      <p188:reply id="{74DB69A0-9943-4AA8-BD13-20EDD75B493E}" authorId="{D2CC5B35-50BB-FE6B-A15F-B105DD209E82}" created="2026-02-10T21:23:08.463">
        <p188:txBody>
          <a:bodyPr/>
          <a:lstStyle/>
          <a:p>
            <a:r>
              <a:rPr lang="en-US"/>
              <a:t>what you up to rn?</a:t>
            </a:r>
          </a:p>
        </p188:txBody>
      </p188:reply>
    </p188:replyLst>
    <p188:txBody>
      <a:bodyPr/>
      <a:lstStyle/>
      <a:p>
        <a:r>
          <a:rPr lang="en-US"/>
          <a:t>insert cad</a:t>
        </a:r>
      </a:p>
    </p188:txBody>
  </p188:cm>
</p188:cmLst>
</file>

<file path=ppt/comments/modernComment_60B_27C837D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447913C-F213-4CA0-A19D-3A2536EBA695}" authorId="{0C80B425-81F2-473F-D698-EBD854FD6204}" created="2026-02-10T18:09:16.97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67432916" sldId="1547"/>
      <ac:picMk id="6" creationId="{E64493BD-A282-FD9A-9085-7E53E5AD39E1}"/>
    </ac:deMkLst>
    <p188:replyLst>
      <p188:reply id="{D5EC1E90-BE50-47B8-81AA-8CB7C99789C7}" authorId="{D2CC5B35-50BB-FE6B-A15F-B105DD209E82}" created="2026-02-10T21:26:55.017">
        <p188:txBody>
          <a:bodyPr/>
          <a:lstStyle/>
          <a:p>
            <a:r>
              <a:rPr lang="en-US"/>
              <a:t>did bro just talk to broself?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2-11T07:37:24.843" authorId="{4ABD95A8-5F99-0069-AA2A-829341FCA13C}"/>
              </p223:rxn>
            </p223:reactions>
          </p:ext>
        </p188:extLst>
      </p188:reply>
      <p188:reply id="{4AB5DD9F-0B69-4FA1-BC91-65723DD635D3}" authorId="{0C80B425-81F2-473F-D698-EBD854FD6204}" created="2026-02-11T02:42:20.798">
        <p188:txBody>
          <a:bodyPr/>
          <a:lstStyle/>
          <a:p>
            <a:r>
              <a:rPr lang="en-US"/>
              <a:t>bro did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2-11T07:37:27.312" authorId="{4ABD95A8-5F99-0069-AA2A-829341FCA13C}"/>
              </p223:rxn>
            </p223:reactions>
          </p:ext>
        </p188:extLst>
      </p188:reply>
    </p188:replyLst>
    <p188:txBody>
      <a:bodyPr/>
      <a:lstStyle/>
      <a:p>
        <a:r>
          <a:rPr lang="en-US"/>
          <a:t>belle, update ecalc</a:t>
        </a:r>
      </a:p>
    </p188:txBody>
  </p188:cm>
</p188:cmLst>
</file>

<file path=ppt/comments/modernComment_60E_4A7B71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E0F3218-A784-4D72-B521-990DD9EED58C}" authorId="{0C80B425-81F2-473F-D698-EBD854FD6204}" created="2026-02-10T18:22:42.406">
    <pc:sldMkLst xmlns:pc="http://schemas.microsoft.com/office/powerpoint/2013/main/command">
      <pc:docMk/>
      <pc:sldMk cId="1249604093" sldId="1550"/>
    </pc:sldMkLst>
    <p188:replyLst>
      <p188:reply id="{8EC8ECC9-7B19-430E-8DF6-64E9CF16AEB5}" authorId="{D2CC5B35-50BB-FE6B-A15F-B105DD209E82}" created="2026-02-10T21:25:52.672">
        <p188:txBody>
          <a:bodyPr/>
          <a:lstStyle/>
          <a:p>
            <a:r>
              <a:rPr lang="en-US"/>
              <a:t>its there tho</a:t>
            </a:r>
          </a:p>
        </p188:txBody>
      </p188:reply>
    </p188:replyLst>
    <p188:txBody>
      <a:bodyPr/>
      <a:lstStyle/>
      <a:p>
        <a:r>
          <a:rPr lang="en-US"/>
          <a:t>headshot</a:t>
        </a:r>
      </a:p>
    </p188:txBody>
  </p188:cm>
  <p188:cm id="{D2632300-C422-4C2F-949A-F4EA3E2B3EB0}" authorId="{0C80B425-81F2-473F-D698-EBD854FD6204}" created="2026-02-10T18:22:59.468">
    <pc:sldMkLst xmlns:pc="http://schemas.microsoft.com/office/powerpoint/2013/main/command">
      <pc:docMk/>
      <pc:sldMk cId="1249604093" sldId="1550"/>
    </pc:sldMkLst>
    <p188:replyLst>
      <p188:reply id="{42799590-C4E6-4849-A4E7-E3C1FB6E3C2F}" authorId="{D2CC5B35-50BB-FE6B-A15F-B105DD209E82}" created="2026-02-10T21:25:59.172">
        <p188:txBody>
          <a:bodyPr/>
          <a:lstStyle/>
          <a:p>
            <a:r>
              <a:rPr lang="en-US"/>
              <a:t>font font </a:t>
            </a:r>
          </a:p>
        </p188:txBody>
      </p188:reply>
    </p188:replyLst>
    <p188:txBody>
      <a:bodyPr/>
      <a:lstStyle/>
      <a:p>
        <a:r>
          <a:rPr lang="en-US"/>
          <a:t>fonts</a:t>
        </a:r>
      </a:p>
    </p188:txBody>
  </p188:cm>
</p188:cmLst>
</file>

<file path=ppt/comments/modernComment_601_58295EB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BEB13C7-BFFA-4369-B5B5-775E3E3B0B2C}" authorId="{0C80B425-81F2-473F-D698-EBD854FD6204}" created="2026-02-10T18:04:16.696">
    <pc:sldMkLst xmlns:pc="http://schemas.microsoft.com/office/powerpoint/2013/main/command">
      <pc:docMk/>
      <pc:sldMk cId="1479106238" sldId="1537"/>
    </pc:sldMkLst>
    <p188:replyLst>
      <p188:reply id="{0CC8E12F-3E30-40E5-8502-7916A889F4DA}" authorId="{D2CC5B35-50BB-FE6B-A15F-B105DD209E82}" created="2026-02-10T21:28:45.832">
        <p188:txBody>
          <a:bodyPr/>
          <a:lstStyle/>
          <a:p>
            <a:r>
              <a:rPr lang="en-US"/>
              <a:t>yesssss</a:t>
            </a:r>
          </a:p>
        </p188:txBody>
      </p188:reply>
    </p188:replyLst>
    <p188:txBody>
      <a:bodyPr/>
      <a:lstStyle/>
      <a:p>
        <a:r>
          <a:rPr lang="en-US"/>
          <a:t>fix fonts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11T02:48:55.671" authorId="{51AA15A6-DE93-F1E1-26E9-12A3BE6CEB6B}"/>
          </p223:rxn>
        </p223:reactions>
      </p:ext>
    </p188:extLst>
  </p188:cm>
  <p188:cm id="{95D44BF5-08C0-4FF1-A508-2A9FF19598FD}" authorId="{0C80B425-81F2-473F-D698-EBD854FD6204}" created="2026-02-10T18:04:23.196">
    <pc:sldMkLst xmlns:pc="http://schemas.microsoft.com/office/powerpoint/2013/main/command">
      <pc:docMk/>
      <pc:sldMk cId="1479106238" sldId="1537"/>
    </pc:sldMkLst>
    <p188:replyLst>
      <p188:reply id="{145940CC-BE19-460F-8BAA-E07EE320FADA}" authorId="{D2CC5B35-50BB-FE6B-A15F-B105DD209E82}" created="2026-02-10T21:28:53.457">
        <p188:txBody>
          <a:bodyPr/>
          <a:lstStyle/>
          <a:p>
            <a:r>
              <a:rPr lang="en-US"/>
              <a:t>umm okay?</a:t>
            </a:r>
          </a:p>
        </p188:txBody>
      </p188:reply>
    </p188:replyLst>
    <p188:txBody>
      <a:bodyPr/>
      <a:lstStyle/>
      <a:p>
        <a:r>
          <a:rPr lang="en-US"/>
          <a:t>change headshot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11T02:48:56.671" authorId="{51AA15A6-DE93-F1E1-26E9-12A3BE6CEB6B}"/>
          </p223:rxn>
        </p223:reactions>
      </p:ext>
    </p188:extLst>
  </p188:cm>
</p188:cmLst>
</file>

<file path=ppt/comments/modernComment_602_DEE2AC6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966DD5-FE9B-4237-B454-1ECFF10C937F}" authorId="{0C80B425-81F2-473F-D698-EBD854FD6204}" status="resolved" created="2026-02-10T18:05:27.587" complete="100000">
    <pc:sldMkLst xmlns:pc="http://schemas.microsoft.com/office/powerpoint/2013/main/command">
      <pc:docMk/>
      <pc:sldMk cId="3739397221" sldId="1538"/>
    </pc:sldMkLst>
    <p188:replyLst>
      <p188:reply id="{B85C6EB1-55E8-4463-BB4D-D11E708EE541}" authorId="{D2CC5B35-50BB-FE6B-A15F-B105DD209E82}" created="2026-02-10T21:28:18.988">
        <p188:txBody>
          <a:bodyPr/>
          <a:lstStyle/>
          <a:p>
            <a:r>
              <a:rPr lang="en-US"/>
              <a:t>do do do </a:t>
            </a:r>
          </a:p>
        </p188:txBody>
      </p188:reply>
    </p188:replyLst>
    <p188:txBody>
      <a:bodyPr/>
      <a:lstStyle/>
      <a:p>
        <a:r>
          <a:rPr lang="en-US"/>
          <a:t>change headshot</a:t>
        </a:r>
      </a:p>
    </p188:txBody>
  </p188:cm>
  <p188:cm id="{FF0CDA97-6CA9-4FF9-B711-3436BB71EF29}" authorId="{0C80B425-81F2-473F-D698-EBD854FD6204}" created="2026-02-10T18:05:35.040">
    <pc:sldMkLst xmlns:pc="http://schemas.microsoft.com/office/powerpoint/2013/main/command">
      <pc:docMk/>
      <pc:sldMk cId="3739397221" sldId="1538"/>
    </pc:sldMkLst>
    <p188:replyLst>
      <p188:reply id="{14F168BA-73D4-416C-802A-46E81437C559}" authorId="{D2CC5B35-50BB-FE6B-A15F-B105DD209E82}" created="2026-02-10T21:28:25.269">
        <p188:txBody>
          <a:bodyPr/>
          <a:lstStyle/>
          <a:p>
            <a:r>
              <a:rPr lang="en-US"/>
              <a:t>tiny fonts*</a:t>
            </a:r>
          </a:p>
        </p188:txBody>
      </p188:reply>
      <p188:reply id="{8D98FECE-FFE7-40C7-A9EF-076ABDA7C78F}" authorId="{D2CC5B35-50BB-FE6B-A15F-B105DD209E82}" created="2026-02-10T21:28:37.801">
        <p188:txBody>
          <a:bodyPr/>
          <a:lstStyle/>
          <a:p>
            <a:r>
              <a:rPr lang="en-US"/>
              <a:t>whisper fonts*</a:t>
            </a:r>
          </a:p>
        </p188:txBody>
      </p188:reply>
    </p188:replyLst>
    <p188:txBody>
      <a:bodyPr/>
      <a:lstStyle/>
      <a:p>
        <a:r>
          <a:rPr lang="en-US"/>
          <a:t>fonts</a:t>
        </a:r>
      </a:p>
    </p188:txBody>
  </p188:cm>
</p188:cmLst>
</file>

<file path=ppt/comments/modernComment_603_71DED06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381BC85-F02F-41F5-907A-F70701FCF5D0}" authorId="{0C80B425-81F2-473F-D698-EBD854FD6204}" created="2026-02-10T18:08:09.660">
    <pc:sldMkLst xmlns:pc="http://schemas.microsoft.com/office/powerpoint/2013/main/command">
      <pc:docMk/>
      <pc:sldMk cId="1910427754" sldId="1539"/>
    </pc:sldMkLst>
    <p188:replyLst>
      <p188:reply id="{C42C4243-0F4B-414A-ADCE-F48CD82CA96F}" authorId="{D2CC5B35-50BB-FE6B-A15F-B105DD209E82}" created="2026-02-10T21:27:56.706">
        <p188:txBody>
          <a:bodyPr/>
          <a:lstStyle/>
          <a:p>
            <a:r>
              <a:rPr lang="en-US"/>
              <a:t>yesn't</a:t>
            </a:r>
          </a:p>
        </p188:txBody>
      </p188:reply>
    </p188:replyLst>
    <p188:txBody>
      <a:bodyPr/>
      <a:lstStyle/>
      <a:p>
        <a:r>
          <a:rPr lang="en-US"/>
          <a:t>change headshot</a:t>
        </a:r>
      </a:p>
    </p188:txBody>
  </p188:cm>
  <p188:cm id="{3D067C23-E86E-41B5-9695-9E6200277ADA}" authorId="{0C80B425-81F2-473F-D698-EBD854FD6204}" created="2026-02-10T18:08:14.363">
    <pc:sldMkLst xmlns:pc="http://schemas.microsoft.com/office/powerpoint/2013/main/command">
      <pc:docMk/>
      <pc:sldMk cId="1910427754" sldId="1539"/>
    </pc:sldMkLst>
    <p188:replyLst>
      <p188:reply id="{137E41FA-1382-4F9E-B9EA-BB01FD6E74FD}" authorId="{D2CC5B35-50BB-FE6B-A15F-B105DD209E82}" created="2026-02-10T21:27:49.597">
        <p188:txBody>
          <a:bodyPr/>
          <a:lstStyle/>
          <a:p>
            <a:r>
              <a:rPr lang="en-US"/>
              <a:t>FONTS</a:t>
            </a:r>
          </a:p>
        </p188:txBody>
      </p188:reply>
    </p188:replyLst>
    <p188:txBody>
      <a:bodyPr/>
      <a:lstStyle/>
      <a:p>
        <a:r>
          <a:rPr lang="en-US"/>
          <a:t>Fonts</a:t>
        </a:r>
      </a:p>
    </p188:txBody>
  </p188:cm>
</p188:cmLst>
</file>

<file path=ppt/comments/modernComment_604_2A7E05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2BE7276-C026-48B2-BAB2-505044DFCAAC}" authorId="{0C80B425-81F2-473F-D698-EBD854FD6204}" created="2026-02-10T18:09:31.41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712901935" sldId="1540"/>
      <ac:picMk id="7" creationId="{8B619C04-CB13-D875-EFE2-1919FC1928BC}"/>
    </ac:deMkLst>
    <p188:replyLst>
      <p188:reply id="{8F66FD57-A537-4E0A-8249-0812A1056126}" authorId="{D2CC5B35-50BB-FE6B-A15F-B105DD209E82}" created="2026-02-10T21:26:13.797">
        <p188:txBody>
          <a:bodyPr/>
          <a:lstStyle/>
          <a:p>
            <a:r>
              <a:rPr lang="en-US"/>
              <a:t>hmm</a:t>
            </a:r>
          </a:p>
        </p188:txBody>
      </p188:reply>
    </p188:replyLst>
    <p188:txBody>
      <a:bodyPr/>
      <a:lstStyle/>
      <a:p>
        <a:r>
          <a:rPr lang="en-US"/>
          <a:t>change headshot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11T02:47:40.870" authorId="{51AA15A6-DE93-F1E1-26E9-12A3BE6CEB6B}"/>
          </p223:rxn>
        </p223:reactions>
      </p:ext>
    </p188:extLst>
  </p188:cm>
  <p188:cm id="{3CE037E5-A154-404C-9208-9C5E97AE3F85}" authorId="{0C80B425-81F2-473F-D698-EBD854FD6204}" created="2026-02-10T18:10:55.17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712901935" sldId="1540"/>
      <ac:picMk id="7" creationId="{8B619C04-CB13-D875-EFE2-1919FC1928BC}"/>
    </ac:deMkLst>
    <p188:replyLst>
      <p188:reply id="{2AE6BB98-AC53-4426-B3EF-612C4A55A2BC}" authorId="{D2CC5B35-50BB-FE6B-A15F-B105DD209E82}" created="2026-02-10T21:26:31.985">
        <p188:txBody>
          <a:bodyPr/>
          <a:lstStyle/>
          <a:p>
            <a:r>
              <a:rPr lang="en-US"/>
              <a:t>hmm i dont think we should</a:t>
            </a:r>
          </a:p>
        </p188:txBody>
      </p188:reply>
    </p188:replyLst>
    <p188:txBody>
      <a:bodyPr/>
      <a:lstStyle/>
      <a:p>
        <a:r>
          <a:rPr lang="en-US"/>
          <a:t>add fourth camera?</a:t>
        </a:r>
      </a:p>
    </p188:txBody>
  </p188:cm>
</p188:cmLst>
</file>

<file path=ppt/comments/modernComment_612_1E6E645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84FCCC-9E42-4DD9-BCA6-0E4FDE490847}" authorId="{D2CC5B35-50BB-FE6B-A15F-B105DD209E82}" created="2026-02-10T21:48:01.173">
    <pc:sldMkLst xmlns:pc="http://schemas.microsoft.com/office/powerpoint/2013/main/command">
      <pc:docMk/>
      <pc:sldMk cId="510551129" sldId="1554"/>
    </pc:sldMkLst>
    <p188:txBody>
      <a:bodyPr/>
      <a:lstStyle/>
      <a:p>
        <a:r>
          <a:rPr lang="en-US"/>
          <a:t>add issues and solutions software/mechanical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63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51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49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adrian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2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Rob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76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8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adrian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91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contains the CAD of the teams’ current and planned implementation of the SOAR project</a:t>
            </a:r>
          </a:p>
          <a:p>
            <a:r>
              <a:rPr lang="en-US"/>
              <a:t>This model was constructed in SolidWorks</a:t>
            </a:r>
          </a:p>
          <a:p>
            <a:r>
              <a:rPr lang="en-US"/>
              <a:t>The practice of CAD allows for the team to plan and verify the design before part procurement.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08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DD00B-4712-0DB6-9DAF-A3391F332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A74B6-8CBF-2570-2A6F-3CD7DFD61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0E6E7-CB83-DB7C-D898-8E2E1FA44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contains the CAD Drawing of the SOAR Drone based on the Assembly from the last slide</a:t>
            </a:r>
          </a:p>
          <a:p>
            <a:r>
              <a:rPr lang="en-US"/>
              <a:t>There are various dimensions listed to define the size and scale of the project and for its replication.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20C90-4737-542C-BE5E-B4D9D7512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46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Kris</a:t>
            </a:r>
          </a:p>
          <a:p>
            <a:endParaRPr lang="en-US"/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Companion computers are separate on-vehicle computers that are connected to the flight controller, and which enable computationally expensive features like…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59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36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adrian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30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adrian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96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12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michael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07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40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397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04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388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663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56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adrian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201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50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334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Kris</a:t>
            </a:r>
          </a:p>
          <a:p>
            <a:endParaRPr lang="en-US">
              <a:solidFill>
                <a:schemeClr val="tx2"/>
              </a:solidFill>
            </a:endParaRPr>
          </a:p>
          <a:p>
            <a:r>
              <a:rPr lang="en-US">
                <a:solidFill>
                  <a:schemeClr val="tx2"/>
                </a:solidFill>
              </a:rPr>
              <a:t>It has a proven track record in UAV-specific research, demonstrating reliable performance for detecting </a:t>
            </a:r>
            <a:r>
              <a:rPr lang="en-US" err="1">
                <a:solidFill>
                  <a:schemeClr val="tx2"/>
                </a:solidFill>
              </a:rPr>
              <a:t>humans,vehicles</a:t>
            </a:r>
            <a:r>
              <a:rPr lang="en-US">
                <a:solidFill>
                  <a:schemeClr val="tx2"/>
                </a:solidFill>
              </a:rPr>
              <a:t>, and objects across varying altitudes and environmental conditions. With scalable model sizes and a mature </a:t>
            </a:r>
            <a:r>
              <a:rPr lang="en-US" err="1">
                <a:solidFill>
                  <a:schemeClr val="tx2"/>
                </a:solidFill>
              </a:rPr>
              <a:t>PyTorchecosystem</a:t>
            </a:r>
            <a:r>
              <a:rPr lang="en-US">
                <a:solidFill>
                  <a:schemeClr val="tx2"/>
                </a:solidFill>
              </a:rPr>
              <a:t>, YOLOv5 can be efficiently tuned to run on embedded platforms like the Jetson Orin Nano while maintaining robust real-time performance.</a:t>
            </a:r>
          </a:p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29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034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474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801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558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056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070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999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601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977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9811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1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36" y="5218032"/>
            <a:ext cx="10932414" cy="786384"/>
          </a:xfrm>
        </p:spPr>
        <p:txBody>
          <a:bodyPr anchor="b">
            <a:no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936" y="5972629"/>
            <a:ext cx="10932414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D12F663-2D42-4D8D-8B66-F6D7B96B7E4F}" type="datetime1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1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48640"/>
            <a:ext cx="10966705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2012950"/>
            <a:ext cx="10966705" cy="42964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03E9E-867F-47D4-B13F-6E6FFB1B7C4A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4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8AABB8B-4620-4B01-AC08-F2C17CE7BAD0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15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690B0201-F822-4EAC-9483-794208D24AB4}" type="datetime1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29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997" y="635364"/>
            <a:ext cx="10923339" cy="4915803"/>
          </a:xfrm>
        </p:spPr>
        <p:txBody>
          <a:bodyPr anchor="t">
            <a:normAutofit/>
          </a:bodyPr>
          <a:lstStyle>
            <a:lvl1pPr algn="l">
              <a:lnSpc>
                <a:spcPct val="65000"/>
              </a:lnSpc>
              <a:defRPr sz="1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9937" y="5799354"/>
            <a:ext cx="9418399" cy="446558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7FA86B1-8D3C-44FE-BD06-31F50B197DDB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02574B0E-E690-3936-E24A-039421B24FD7}"/>
              </a:ext>
            </a:extLst>
          </p:cNvPr>
          <p:cNvSpPr/>
          <p:nvPr/>
        </p:nvSpPr>
        <p:spPr>
          <a:xfrm>
            <a:off x="679447" y="5803591"/>
            <a:ext cx="482598" cy="482537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 sz="900">
              <a:solidFill>
                <a:schemeClr val="tx1"/>
              </a:solidFill>
            </a:endParaRPr>
          </a:p>
        </p:txBody>
      </p:sp>
      <p:pic>
        <p:nvPicPr>
          <p:cNvPr id="10" name="Image 0" descr=" ">
            <a:extLst>
              <a:ext uri="{FF2B5EF4-FFF2-40B4-BE49-F238E27FC236}">
                <a16:creationId xmlns:a16="http://schemas.microsoft.com/office/drawing/2014/main" id="{FD99B78C-30FB-8F34-4B19-F781FCDAC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6020901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97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B816D-C79A-4399-A589-78065E5C7E1B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53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1590" y="1318302"/>
            <a:ext cx="960882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C276B-36AC-4A3A-AD2A-9A0966D16D3E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75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4931191"/>
          </a:xfrm>
        </p:spPr>
        <p:txBody>
          <a:bodyPr anchor="t">
            <a:normAutofit/>
          </a:bodyPr>
          <a:lstStyle>
            <a:lvl1pPr algn="l">
              <a:lnSpc>
                <a:spcPct val="65000"/>
              </a:lnSpc>
              <a:defRPr sz="1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5A4C8E-0512-44ED-A117-15A43817985F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8F39D539-C72A-46A0-EB96-C3401D538D65}"/>
              </a:ext>
            </a:extLst>
          </p:cNvPr>
          <p:cNvSpPr/>
          <p:nvPr/>
        </p:nvSpPr>
        <p:spPr>
          <a:xfrm>
            <a:off x="679447" y="5803591"/>
            <a:ext cx="482598" cy="482537"/>
          </a:xfrm>
          <a:prstGeom prst="ellipse">
            <a:avLst/>
          </a:prstGeom>
          <a:noFill/>
          <a:ln w="12700">
            <a:solidFill>
              <a:srgbClr val="DCEBFF"/>
            </a:solidFill>
            <a:prstDash val="solid"/>
          </a:ln>
        </p:spPr>
        <p:txBody>
          <a:bodyPr/>
          <a:lstStyle/>
          <a:p>
            <a:endParaRPr lang="en-US" sz="900">
              <a:solidFill>
                <a:schemeClr val="tx1"/>
              </a:solidFill>
            </a:endParaRPr>
          </a:p>
        </p:txBody>
      </p:sp>
      <p:pic>
        <p:nvPicPr>
          <p:cNvPr id="9" name="Image 0" descr=" ">
            <a:extLst>
              <a:ext uri="{FF2B5EF4-FFF2-40B4-BE49-F238E27FC236}">
                <a16:creationId xmlns:a16="http://schemas.microsoft.com/office/drawing/2014/main" id="{FD8622F3-14FF-0CA2-1EC3-17C66BA6C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6020901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928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9939" y="374649"/>
            <a:ext cx="9632961" cy="5847987"/>
          </a:xfrm>
        </p:spPr>
        <p:txBody>
          <a:bodyPr anchor="b">
            <a:normAutofit/>
          </a:bodyPr>
          <a:lstStyle>
            <a:lvl1pPr algn="l">
              <a:lnSpc>
                <a:spcPct val="65000"/>
              </a:lnSpc>
              <a:defRPr sz="1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42C84F-F977-43DB-90CF-ECC5710077AC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97058303-9BE8-7CE5-6918-3467664B819B}"/>
              </a:ext>
            </a:extLst>
          </p:cNvPr>
          <p:cNvSpPr/>
          <p:nvPr/>
        </p:nvSpPr>
        <p:spPr>
          <a:xfrm>
            <a:off x="679447" y="635364"/>
            <a:ext cx="482598" cy="482537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 sz="900">
              <a:solidFill>
                <a:schemeClr val="tx1"/>
              </a:solidFill>
            </a:endParaRPr>
          </a:p>
        </p:txBody>
      </p:sp>
      <p:pic>
        <p:nvPicPr>
          <p:cNvPr id="10" name="Image 0" descr=" ">
            <a:extLst>
              <a:ext uri="{FF2B5EF4-FFF2-40B4-BE49-F238E27FC236}">
                <a16:creationId xmlns:a16="http://schemas.microsoft.com/office/drawing/2014/main" id="{BC632823-5A98-7687-702C-BB6CA7E92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852674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80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939" y="603250"/>
            <a:ext cx="6940265" cy="1247114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39939" y="2946400"/>
            <a:ext cx="6940265" cy="307736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D06-3677-41B9-93FF-F244A316173A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57EC6461-B110-039F-5E9B-951A244C5823}"/>
              </a:ext>
            </a:extLst>
          </p:cNvPr>
          <p:cNvSpPr/>
          <p:nvPr userDrawn="1"/>
        </p:nvSpPr>
        <p:spPr>
          <a:xfrm>
            <a:off x="679447" y="635364"/>
            <a:ext cx="482598" cy="482537"/>
          </a:xfrm>
          <a:prstGeom prst="ellipse">
            <a:avLst/>
          </a:prstGeom>
          <a:noFill/>
          <a:ln w="12700">
            <a:solidFill>
              <a:srgbClr val="113D61"/>
            </a:solidFill>
            <a:prstDash val="solid"/>
          </a:ln>
        </p:spPr>
        <p:txBody>
          <a:bodyPr/>
          <a:lstStyle/>
          <a:p>
            <a:endParaRPr lang="en-US" sz="900"/>
          </a:p>
        </p:txBody>
      </p:sp>
      <p:pic>
        <p:nvPicPr>
          <p:cNvPr id="8" name="Image 0" descr=" ">
            <a:extLst>
              <a:ext uri="{FF2B5EF4-FFF2-40B4-BE49-F238E27FC236}">
                <a16:creationId xmlns:a16="http://schemas.microsoft.com/office/drawing/2014/main" id="{6FE7E00A-9B1B-C1C5-8E1D-04154B081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852674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2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726" y="4899892"/>
            <a:ext cx="6303475" cy="1322744"/>
          </a:xfrm>
        </p:spPr>
        <p:txBody>
          <a:bodyPr anchor="b">
            <a:no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726" y="635364"/>
            <a:ext cx="6303475" cy="4179872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2000"/>
            </a:lvl1pPr>
            <a:lvl2pPr marL="228600" indent="0">
              <a:buFont typeface="+mj-lt"/>
              <a:buNone/>
              <a:defRPr sz="1800"/>
            </a:lvl2pPr>
            <a:lvl3pPr marL="457200" indent="0">
              <a:buFont typeface="+mj-lt"/>
              <a:buNone/>
              <a:defRPr sz="1600"/>
            </a:lvl3pPr>
            <a:lvl4pPr marL="685800" indent="0">
              <a:buFont typeface="+mj-lt"/>
              <a:buNone/>
              <a:defRPr sz="1400"/>
            </a:lvl4pPr>
            <a:lvl5pPr marL="914400" indent="0">
              <a:buFont typeface="+mj-lt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26261" y="0"/>
            <a:ext cx="4965675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726" y="6453002"/>
            <a:ext cx="1996689" cy="365125"/>
          </a:xfrm>
        </p:spPr>
        <p:txBody>
          <a:bodyPr/>
          <a:lstStyle/>
          <a:p>
            <a:fld id="{AF1BDF4E-8C13-44FB-9026-C40AFBD27988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9353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4994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30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F8899-13A2-4E87-9940-E0F530BAB98F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47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E565-C398-4C36-A428-0551C7D5DE8E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86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C3206-50E4-41A4-9C8E-9A1E3F3312DD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22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239E-6716-4AEB-B56E-5A4637DB6293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05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39"/>
            <a:ext cx="3494314" cy="5719639"/>
          </a:xfrm>
        </p:spPr>
        <p:txBody>
          <a:bodyPr>
            <a:norm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8D3B-2389-48A8-BD1C-64E8B564DC2A}" type="datetime1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69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56914DD-DD42-4B3C-8A86-D2A3379492DC}" type="datetime1">
              <a:rPr lang="en-US" smtClean="0"/>
              <a:t>3/13/2026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63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5363"/>
            <a:ext cx="6295061" cy="2452897"/>
          </a:xfrm>
        </p:spPr>
        <p:txBody>
          <a:bodyPr anchor="t">
            <a:norm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3238524"/>
            <a:ext cx="6295060" cy="2984112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49048" y="635364"/>
            <a:ext cx="4942952" cy="5587272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8344424-14BD-402D-BC7C-E30C5D38EAD0}" type="datetime1">
              <a:rPr lang="en-US" smtClean="0"/>
              <a:t>3/13/2026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89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36C782C4-C2E5-4A86-A35E-5A0906541E04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94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126C11-AC0C-4F72-92E2-191602B652CE}" type="datetime1">
              <a:rPr lang="en-US" smtClean="0"/>
              <a:t>3/13/2026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840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97D0C8B-A7D7-4085-BD6C-F718C2812B1E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13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E7194C-F80D-4BE7-86E9-35DE71EE480C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21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1667510"/>
          </a:xfrm>
        </p:spPr>
        <p:txBody>
          <a:bodyPr anchor="b">
            <a:no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2178050"/>
            <a:ext cx="4512601" cy="41861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E0ECAE9-8D9C-48C6-ACCA-BF6EC7CF4D71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407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D2D13F-205F-4391-B493-94CB2F69FA8D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491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4802C336-AE02-47E8-B1F7-E3673B5DD374}" type="datetime1">
              <a:rPr lang="en-US" smtClean="0"/>
              <a:t>3/13/2026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8939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A99A118-8426-4787-A906-B547D3E835BD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91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B885821-1E04-4388-9DFB-9D6F038AB81E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66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B16B68-C4C5-408E-8C30-F0466EF6C40A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575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942FD4E2-42C2-4AC0-A6C7-FAAF9BF6E496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236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61424"/>
            <a:ext cx="2953618" cy="2240279"/>
          </a:xfrm>
        </p:spPr>
        <p:txBody>
          <a:bodyPr anchor="t">
            <a:no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1248C849-3CC8-4626-8E0A-32A0C0EC1B11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583422" cy="22402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7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200"/>
            </a:lvl4pPr>
            <a:lvl5pPr marL="914400" indent="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936" y="3079730"/>
            <a:ext cx="10930126" cy="377827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5575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1828800"/>
            <a:ext cx="6172200" cy="4425696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DED60-CD2F-4F53-857A-08E5A431BD6A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17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290890"/>
            <a:ext cx="4672584" cy="4041648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F98E-28B2-4DBA-9573-27866346135C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531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1" y="2295144"/>
            <a:ext cx="3490176" cy="4041648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D2D0-124B-490C-94A4-F4CC42766C0B}" type="datetime1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058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2407" y="1145787"/>
            <a:ext cx="3459755" cy="3394126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6098" y="1145787"/>
            <a:ext cx="7286460" cy="4253946"/>
          </a:xfrm>
        </p:spPr>
        <p:txBody>
          <a:bodyPr lIns="91440" r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9994" i="1" kern="1200" dirty="0">
                <a:solidFill>
                  <a:srgbClr val="113D61">
                    <a:alpha val="100000"/>
                  </a:srgbClr>
                </a:solidFill>
                <a:latin typeface="+mj-lt"/>
                <a:ea typeface="Bodoni MT Italic" pitchFamily="34" charset="-122"/>
                <a:cs typeface="Bodoni MT Italic" pitchFamily="34" charset="-120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01B54B-9DB4-4059-8190-43A1603AB7A6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FD6197F8-EB4C-31FB-CACD-B4DF3CEE1283}"/>
              </a:ext>
            </a:extLst>
          </p:cNvPr>
          <p:cNvSpPr/>
          <p:nvPr/>
        </p:nvSpPr>
        <p:spPr>
          <a:xfrm>
            <a:off x="679447" y="5778194"/>
            <a:ext cx="482598" cy="482537"/>
          </a:xfrm>
          <a:prstGeom prst="ellipse">
            <a:avLst/>
          </a:prstGeom>
          <a:noFill/>
          <a:ln w="12700">
            <a:solidFill>
              <a:srgbClr val="113D61"/>
            </a:solidFill>
            <a:prstDash val="solid"/>
          </a:ln>
        </p:spPr>
        <p:txBody>
          <a:bodyPr/>
          <a:lstStyle/>
          <a:p>
            <a:endParaRPr lang="en-US" sz="900"/>
          </a:p>
        </p:txBody>
      </p:sp>
      <p:pic>
        <p:nvPicPr>
          <p:cNvPr id="10" name="Image 0" descr=" ">
            <a:extLst>
              <a:ext uri="{FF2B5EF4-FFF2-40B4-BE49-F238E27FC236}">
                <a16:creationId xmlns:a16="http://schemas.microsoft.com/office/drawing/2014/main" id="{000A43B0-2460-97F8-262A-620AEC02B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5995505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848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6286-1B70-4E0C-B2C0-63FFDB80C08C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050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248D83-BA57-480C-A651-E1F12A52220D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85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309F-6B5C-4A0B-A24E-27CA187C6F22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15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01540" y="852674"/>
            <a:ext cx="6704076" cy="5218942"/>
          </a:xfrm>
        </p:spPr>
        <p:txBody>
          <a:bodyPr anchor="b">
            <a:noAutofit/>
          </a:bodyPr>
          <a:lstStyle>
            <a:lvl1pPr marL="0" indent="0" algn="l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 algn="l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 algn="l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 algn="l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914400" indent="0" algn="l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6F3C08D-1BEA-426E-8A12-EAC8B933B281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Shape 1">
            <a:extLst>
              <a:ext uri="{FF2B5EF4-FFF2-40B4-BE49-F238E27FC236}">
                <a16:creationId xmlns:a16="http://schemas.microsoft.com/office/drawing/2014/main" id="{AB8284D4-E410-0C16-3B21-75F959B42F1D}"/>
              </a:ext>
            </a:extLst>
          </p:cNvPr>
          <p:cNvSpPr/>
          <p:nvPr userDrawn="1"/>
        </p:nvSpPr>
        <p:spPr>
          <a:xfrm>
            <a:off x="679447" y="635364"/>
            <a:ext cx="482598" cy="482537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 sz="900">
              <a:solidFill>
                <a:schemeClr val="tx2"/>
              </a:solidFill>
            </a:endParaRPr>
          </a:p>
        </p:txBody>
      </p:sp>
      <p:pic>
        <p:nvPicPr>
          <p:cNvPr id="23" name="Image 0" descr=" ">
            <a:extLst>
              <a:ext uri="{FF2B5EF4-FFF2-40B4-BE49-F238E27FC236}">
                <a16:creationId xmlns:a16="http://schemas.microsoft.com/office/drawing/2014/main" id="{2786DCB8-E15A-25F3-8114-B7D8D2289E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852674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64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139938" y="419100"/>
            <a:ext cx="9125470" cy="5734812"/>
          </a:xfrm>
        </p:spPr>
        <p:txBody>
          <a:bodyPr anchor="b">
            <a:noAutofit/>
          </a:bodyPr>
          <a:lstStyle>
            <a:lvl1pPr marL="0" indent="0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914400" indent="0">
              <a:lnSpc>
                <a:spcPct val="65000"/>
              </a:lnSpc>
              <a:buNone/>
              <a:defRPr lang="en-US" sz="5000" b="0" i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503AD-2573-454F-BD0E-2D3DB950FC3B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DF64F846-9D70-7948-0A9A-D23B58E67C1F}"/>
              </a:ext>
            </a:extLst>
          </p:cNvPr>
          <p:cNvSpPr/>
          <p:nvPr userDrawn="1"/>
        </p:nvSpPr>
        <p:spPr>
          <a:xfrm>
            <a:off x="679447" y="635364"/>
            <a:ext cx="482598" cy="482537"/>
          </a:xfrm>
          <a:prstGeom prst="ellipse">
            <a:avLst/>
          </a:prstGeom>
          <a:noFill/>
          <a:ln w="12700">
            <a:solidFill>
              <a:srgbClr val="113D61"/>
            </a:solidFill>
            <a:prstDash val="solid"/>
          </a:ln>
        </p:spPr>
        <p:txBody>
          <a:bodyPr/>
          <a:lstStyle/>
          <a:p>
            <a:endParaRPr lang="en-US" sz="900"/>
          </a:p>
        </p:txBody>
      </p:sp>
      <p:pic>
        <p:nvPicPr>
          <p:cNvPr id="8" name="Image 0" descr=" ">
            <a:extLst>
              <a:ext uri="{FF2B5EF4-FFF2-40B4-BE49-F238E27FC236}">
                <a16:creationId xmlns:a16="http://schemas.microsoft.com/office/drawing/2014/main" id="{9578DCE1-E8BD-87F6-A7B9-37851EB85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852674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898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9939" y="625120"/>
            <a:ext cx="6675932" cy="446558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139938" y="1746468"/>
            <a:ext cx="9069870" cy="4687806"/>
          </a:xfrm>
        </p:spPr>
        <p:txBody>
          <a:bodyPr anchor="t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000" i="1" cap="all" baseline="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A80-538B-4093-B891-E402591ADC09}" type="datetime1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AF1FC064-1EF7-F6C3-E918-0DB191789005}"/>
              </a:ext>
            </a:extLst>
          </p:cNvPr>
          <p:cNvSpPr/>
          <p:nvPr/>
        </p:nvSpPr>
        <p:spPr>
          <a:xfrm>
            <a:off x="679447" y="635364"/>
            <a:ext cx="482598" cy="482537"/>
          </a:xfrm>
          <a:prstGeom prst="ellipse">
            <a:avLst/>
          </a:prstGeom>
          <a:noFill/>
          <a:ln w="12700">
            <a:solidFill>
              <a:srgbClr val="113D61"/>
            </a:solidFill>
            <a:prstDash val="solid"/>
          </a:ln>
        </p:spPr>
        <p:txBody>
          <a:bodyPr/>
          <a:lstStyle/>
          <a:p>
            <a:endParaRPr lang="en-US" sz="900"/>
          </a:p>
        </p:txBody>
      </p:sp>
      <p:pic>
        <p:nvPicPr>
          <p:cNvPr id="9" name="Image 0" descr=" ">
            <a:extLst>
              <a:ext uri="{FF2B5EF4-FFF2-40B4-BE49-F238E27FC236}">
                <a16:creationId xmlns:a16="http://schemas.microsoft.com/office/drawing/2014/main" id="{0944C70F-AA92-9A20-9499-4F304A066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084" y="852674"/>
            <a:ext cx="727369" cy="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33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B1EB763-80CA-44DF-BADD-E51CF4879EBA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72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7A87457-CCFA-4CB7-AF73-1C00B72ACEFA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891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10930128" cy="1132258"/>
          </a:xfrm>
        </p:spPr>
        <p:txBody>
          <a:bodyPr>
            <a:no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9464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61DA029-15C9-49C5-AE61-337B4CB298FB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89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B6A390-CFE6-8675-47BC-3045FA547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10930128" cy="1132258"/>
          </a:xfrm>
        </p:spPr>
        <p:txBody>
          <a:bodyPr>
            <a:no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1754332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238760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77876" y="1754332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7876" y="23876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C4B114-1CEB-44E4-B4DC-0FE65F147252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840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373BA38-B2A9-A134-1305-92B26CF97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10930128" cy="1132258"/>
          </a:xfrm>
        </p:spPr>
        <p:txBody>
          <a:bodyPr>
            <a:noAutofit/>
          </a:bodyPr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71428D-A792-4823-A426-07DC9CC2D5EF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488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72DF6E-DF24-4ABC-A778-6F43478B6361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108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D10DB0-052E-428E-9E35-0BF1448C4998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361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557784"/>
            <a:ext cx="6519080" cy="5779007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D789044-BABB-43A2-8C8F-E40E14C9D842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157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257300"/>
            <a:ext cx="8757924" cy="1723644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473450"/>
            <a:ext cx="10890374" cy="286384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38684E-FC43-4B19-84BC-9DA97C82EAD4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7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28600" indent="0"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buNone/>
              <a:defRPr sz="1800">
                <a:solidFill>
                  <a:schemeClr val="tx1"/>
                </a:solidFill>
              </a:defRPr>
            </a:lvl3pPr>
            <a:lvl4pPr marL="685800" indent="0">
              <a:buNone/>
              <a:defRPr sz="1600">
                <a:solidFill>
                  <a:schemeClr val="tx1"/>
                </a:solidFill>
              </a:defRPr>
            </a:lvl4pPr>
            <a:lvl5pPr marL="9144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A5F431-D69D-47BB-ACFE-82303040D5B6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40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0C748914-8664-457B-A714-4A5A7F87DF93}" type="datetime1">
              <a:rPr lang="en-US" smtClean="0"/>
              <a:pPr/>
              <a:t>3/13/2026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  <p:sldLayoutId id="2147483797" r:id="rId32"/>
    <p:sldLayoutId id="2147483798" r:id="rId33"/>
    <p:sldLayoutId id="2147483799" r:id="rId34"/>
    <p:sldLayoutId id="2147483800" r:id="rId35"/>
    <p:sldLayoutId id="2147483801" r:id="rId36"/>
    <p:sldLayoutId id="2147483802" r:id="rId37"/>
    <p:sldLayoutId id="2147483803" r:id="rId38"/>
    <p:sldLayoutId id="2147483804" r:id="rId39"/>
    <p:sldLayoutId id="2147483805" r:id="rId40"/>
    <p:sldLayoutId id="2147483806" r:id="rId41"/>
    <p:sldLayoutId id="2147483807" r:id="rId42"/>
    <p:sldLayoutId id="2147483808" r:id="rId43"/>
    <p:sldLayoutId id="2147483809" r:id="rId44"/>
    <p:sldLayoutId id="2147483810" r:id="rId45"/>
    <p:sldLayoutId id="2147483811" r:id="rId46"/>
    <p:sldLayoutId id="2147483812" r:id="rId47"/>
    <p:sldLayoutId id="2147483813" r:id="rId48"/>
    <p:sldLayoutId id="2147483814" r:id="rId49"/>
    <p:sldLayoutId id="2147483815" r:id="rId50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b="0" i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22.jpeg"/><Relationship Id="rId12" Type="http://schemas.openxmlformats.org/officeDocument/2006/relationships/image" Target="../media/image2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1.jpeg"/><Relationship Id="rId11" Type="http://schemas.openxmlformats.org/officeDocument/2006/relationships/image" Target="../media/image25.png"/><Relationship Id="rId5" Type="http://schemas.microsoft.com/office/2018/10/relationships/comments" Target="../comments/modernComment_5F2_B16FC3D2.xml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4.png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23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8.jpeg"/><Relationship Id="rId5" Type="http://schemas.microsoft.com/office/2018/10/relationships/comments" Target="../comments/modernComment_5F6_DB87E40F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2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3.jpeg"/><Relationship Id="rId5" Type="http://schemas.microsoft.com/office/2018/10/relationships/comments" Target="../comments/modernComment_5E9_53A7A4A4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2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9.png"/><Relationship Id="rId5" Type="http://schemas.microsoft.com/office/2018/10/relationships/comments" Target="../comments/modernComment_5F7_47D95D0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3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3.jpeg"/><Relationship Id="rId5" Type="http://schemas.microsoft.com/office/2018/10/relationships/comments" Target="../comments/modernComment_60A_465CC8EE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20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1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3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2.png"/><Relationship Id="rId5" Type="http://schemas.microsoft.com/office/2018/10/relationships/comments" Target="../comments/modernComment_601_58295EBE.xml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5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4.png"/><Relationship Id="rId5" Type="http://schemas.microsoft.com/office/2018/10/relationships/comments" Target="../comments/modernComment_602_DEE2AC65.xml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0.png"/><Relationship Id="rId2" Type="http://schemas.microsoft.com/office/2007/relationships/media" Target="../media/media11.m4a"/><Relationship Id="rId1" Type="http://schemas.openxmlformats.org/officeDocument/2006/relationships/audio" Target="NULL" TargetMode="External"/><Relationship Id="rId6" Type="http://schemas.openxmlformats.org/officeDocument/2006/relationships/image" Target="../media/image37.jpeg"/><Relationship Id="rId5" Type="http://schemas.microsoft.com/office/2018/10/relationships/comments" Target="../comments/modernComment_5F8_C206DD7E.xml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9.png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6" Type="http://schemas.openxmlformats.org/officeDocument/2006/relationships/image" Target="../media/image38.png"/><Relationship Id="rId5" Type="http://schemas.microsoft.com/office/2018/10/relationships/comments" Target="../comments/modernComment_603_71DED06A.xml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1.jpe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0.jpeg"/><Relationship Id="rId5" Type="http://schemas.microsoft.com/office/2018/10/relationships/comments" Target="../comments/modernComment_604_2A7E052F.xml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6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5.png"/><Relationship Id="rId5" Type="http://schemas.microsoft.com/office/2018/10/relationships/comments" Target="../comments/modernComment_60E_4A7B71FD.xml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3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1.jpeg"/><Relationship Id="rId5" Type="http://schemas.microsoft.com/office/2018/10/relationships/comments" Target="../comments/modernComment_5F9_F1FB811C.xml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1.jpe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44.png"/><Relationship Id="rId5" Type="http://schemas.microsoft.com/office/2018/10/relationships/comments" Target="../comments/modernComment_60B_27C837D4.xml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20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5ED_9BA49CCF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0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2.jpe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0.png"/><Relationship Id="rId2" Type="http://schemas.microsoft.com/office/2007/relationships/media" Target="../media/media23.m4a"/><Relationship Id="rId1" Type="http://schemas.openxmlformats.org/officeDocument/2006/relationships/audio" Target="NULL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46.jpeg"/><Relationship Id="rId4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2.jpe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51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50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0.xml"/><Relationship Id="rId3" Type="http://schemas.microsoft.com/office/2007/relationships/media" Target="../media/media30.mp4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22.jpeg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6" Type="http://schemas.openxmlformats.org/officeDocument/2006/relationships/audio" Target="../media/media31.m4a"/><Relationship Id="rId11" Type="http://schemas.openxmlformats.org/officeDocument/2006/relationships/image" Target="../media/image20.png"/><Relationship Id="rId5" Type="http://schemas.microsoft.com/office/2007/relationships/media" Target="../media/media31.m4a"/><Relationship Id="rId10" Type="http://schemas.openxmlformats.org/officeDocument/2006/relationships/image" Target="../media/image53.png"/><Relationship Id="rId4" Type="http://schemas.openxmlformats.org/officeDocument/2006/relationships/video" Target="../media/media30.mp4"/><Relationship Id="rId9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6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25.png"/><Relationship Id="rId5" Type="http://schemas.microsoft.com/office/2018/10/relationships/comments" Target="../comments/modernComment_612_1E6E6459.xml"/><Relationship Id="rId4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20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20.png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54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20.png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55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7989-07E4-B482-9F2A-EBF670F7F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702" y="586026"/>
            <a:ext cx="11296114" cy="55392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400"/>
              <a:t>LMCO – Swarm Operations and Autonomous Rescue (SOAR)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3F3FDC-8A28-6A14-96A2-72746A24E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6527" y="2241528"/>
            <a:ext cx="4479105" cy="4338787"/>
          </a:xfrm>
        </p:spPr>
        <p:txBody>
          <a:bodyPr/>
          <a:lstStyle/>
          <a:p>
            <a:pPr algn="r"/>
            <a:r>
              <a:rPr lang="en-US" sz="2800" b="1">
                <a:latin typeface="Bodoni MT"/>
              </a:rPr>
              <a:t>Critical Design Review</a:t>
            </a:r>
            <a:endParaRPr lang="en-US">
              <a:latin typeface="Bodoni MT"/>
            </a:endParaRPr>
          </a:p>
          <a:p>
            <a:pPr algn="r"/>
            <a:r>
              <a:rPr lang="en-US" sz="2800" b="1">
                <a:latin typeface="Bodoni MT"/>
              </a:rPr>
              <a:t>Team 15</a:t>
            </a:r>
          </a:p>
          <a:p>
            <a:pPr algn="r"/>
            <a:r>
              <a:rPr lang="en-US">
                <a:latin typeface="Bodoni MT"/>
              </a:rPr>
              <a:t>Adrian Castillo</a:t>
            </a:r>
          </a:p>
          <a:p>
            <a:pPr algn="r"/>
            <a:r>
              <a:rPr lang="en-US">
                <a:latin typeface="Bodoni MT"/>
              </a:rPr>
              <a:t>Cristian Gomez</a:t>
            </a:r>
          </a:p>
          <a:p>
            <a:pPr algn="r"/>
            <a:r>
              <a:rPr lang="en-US">
                <a:latin typeface="Bodoni MT"/>
              </a:rPr>
              <a:t>Robert Hagerty</a:t>
            </a:r>
          </a:p>
          <a:p>
            <a:pPr algn="r"/>
            <a:r>
              <a:rPr lang="en-US">
                <a:latin typeface="Bodoni MT"/>
              </a:rPr>
              <a:t>Michael Palin</a:t>
            </a:r>
          </a:p>
          <a:p>
            <a:pPr algn="r"/>
            <a:r>
              <a:rPr lang="en-US">
                <a:latin typeface="Bodoni MT"/>
              </a:rPr>
              <a:t>Belle Perry</a:t>
            </a:r>
          </a:p>
          <a:p>
            <a:pPr algn="r"/>
            <a:r>
              <a:rPr lang="en-US">
                <a:latin typeface="Bodoni MT"/>
              </a:rPr>
              <a:t>Kristopher Tellez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A4CBC5BB-73EE-723E-4595-8E4ED947D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7383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70"/>
    </mc:Choice>
    <mc:Fallback xmlns="">
      <p:transition spd="slow" advTm="14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827E4-D25C-5913-9760-F644BC0AD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2E2D6-6161-2BF9-880A-2E4A6191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7315227" cy="791636"/>
          </a:xfrm>
        </p:spPr>
        <p:txBody>
          <a:bodyPr anchor="t">
            <a:normAutofit/>
          </a:bodyPr>
          <a:lstStyle/>
          <a:p>
            <a:r>
              <a:rPr lang="en-US" sz="4800"/>
              <a:t>Meet the team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E9765B-CFAB-840A-3FEE-B0FCD27A4127}"/>
              </a:ext>
            </a:extLst>
          </p:cNvPr>
          <p:cNvSpPr txBox="1"/>
          <p:nvPr/>
        </p:nvSpPr>
        <p:spPr>
          <a:xfrm>
            <a:off x="4809220" y="6112162"/>
            <a:ext cx="25830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Belle Perry</a:t>
            </a:r>
            <a:endParaRPr lang="en-US" sz="2000" b="1"/>
          </a:p>
          <a:p>
            <a:pPr algn="ctr"/>
            <a:r>
              <a:rPr lang="en-US"/>
              <a:t>Aerospace </a:t>
            </a:r>
            <a:r>
              <a:rPr lang="en-US">
                <a:solidFill>
                  <a:srgbClr val="113D61"/>
                </a:solidFill>
              </a:rPr>
              <a:t>Engineering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C15A1-B50C-F1D9-9078-C27BF0B015F9}"/>
              </a:ext>
            </a:extLst>
          </p:cNvPr>
          <p:cNvSpPr txBox="1"/>
          <p:nvPr/>
        </p:nvSpPr>
        <p:spPr>
          <a:xfrm>
            <a:off x="612266" y="6118115"/>
            <a:ext cx="25830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Michael Palin</a:t>
            </a:r>
          </a:p>
          <a:p>
            <a:pPr algn="ctr"/>
            <a:r>
              <a:rPr lang="en-US"/>
              <a:t>Computer Engineering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1CFE45-1E2A-BB93-9318-81DE8CDE6EAD}"/>
              </a:ext>
            </a:extLst>
          </p:cNvPr>
          <p:cNvSpPr txBox="1"/>
          <p:nvPr/>
        </p:nvSpPr>
        <p:spPr>
          <a:xfrm>
            <a:off x="8994266" y="6112162"/>
            <a:ext cx="25830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Kristopher Tellez</a:t>
            </a:r>
          </a:p>
          <a:p>
            <a:pPr algn="ctr"/>
            <a:r>
              <a:rPr lang="en-US"/>
              <a:t>Computer </a:t>
            </a:r>
            <a:r>
              <a:rPr lang="en-US">
                <a:solidFill>
                  <a:srgbClr val="113D61"/>
                </a:solidFill>
              </a:rPr>
              <a:t>Engineering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2E147-7FF7-5B6B-C241-83CCDB7779DD}"/>
              </a:ext>
            </a:extLst>
          </p:cNvPr>
          <p:cNvSpPr txBox="1"/>
          <p:nvPr/>
        </p:nvSpPr>
        <p:spPr>
          <a:xfrm>
            <a:off x="4815172" y="3236804"/>
            <a:ext cx="25830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Cristian Gomez</a:t>
            </a:r>
            <a:endParaRPr lang="en-US" sz="2000" b="1"/>
          </a:p>
          <a:p>
            <a:pPr algn="ctr"/>
            <a:r>
              <a:rPr lang="en-US"/>
              <a:t>Computer </a:t>
            </a:r>
            <a:r>
              <a:rPr lang="en-US">
                <a:solidFill>
                  <a:srgbClr val="113D61"/>
                </a:solidFill>
              </a:rPr>
              <a:t>Engineering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97DDC3-DD52-4D05-75F0-93B97546CA2E}"/>
              </a:ext>
            </a:extLst>
          </p:cNvPr>
          <p:cNvSpPr txBox="1"/>
          <p:nvPr/>
        </p:nvSpPr>
        <p:spPr>
          <a:xfrm>
            <a:off x="612264" y="3236804"/>
            <a:ext cx="25830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Adrian Castillo</a:t>
            </a:r>
          </a:p>
          <a:p>
            <a:pPr algn="ctr"/>
            <a:r>
              <a:rPr lang="en-US"/>
              <a:t>Computer Engineering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ED941C-9C97-4997-5A92-A39345A23295}"/>
              </a:ext>
            </a:extLst>
          </p:cNvPr>
          <p:cNvSpPr txBox="1"/>
          <p:nvPr/>
        </p:nvSpPr>
        <p:spPr>
          <a:xfrm>
            <a:off x="8994264" y="3236804"/>
            <a:ext cx="25830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Robert Hagerty</a:t>
            </a:r>
          </a:p>
          <a:p>
            <a:pPr algn="ctr"/>
            <a:r>
              <a:rPr lang="en-US"/>
              <a:t>Aerospace </a:t>
            </a:r>
            <a:r>
              <a:rPr lang="en-US">
                <a:solidFill>
                  <a:srgbClr val="113D61"/>
                </a:solidFill>
              </a:rPr>
              <a:t>Engineering</a:t>
            </a:r>
            <a:endParaRPr lang="en-US"/>
          </a:p>
        </p:txBody>
      </p:sp>
      <p:pic>
        <p:nvPicPr>
          <p:cNvPr id="9" name="Picture 8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5F978256-BF1C-C0B5-ACD4-CE97AEFA96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972" t="12903" r="25318" b="25806"/>
          <a:stretch>
            <a:fillRect/>
          </a:stretch>
        </p:blipFill>
        <p:spPr>
          <a:xfrm>
            <a:off x="4982765" y="3964779"/>
            <a:ext cx="2234233" cy="2148909"/>
          </a:xfrm>
          <a:prstGeom prst="rect">
            <a:avLst/>
          </a:prstGeom>
        </p:spPr>
      </p:pic>
      <p:pic>
        <p:nvPicPr>
          <p:cNvPr id="13" name="Picture 12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E195BF63-EC2D-4ECD-F1A0-3AEFDDAC87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137" r="11137"/>
          <a:stretch>
            <a:fillRect/>
          </a:stretch>
        </p:blipFill>
        <p:spPr>
          <a:xfrm rot="5400000">
            <a:off x="9206917" y="3937579"/>
            <a:ext cx="2151384" cy="22295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9F523B-48AA-1467-C8E8-1A1C2BB4F9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8280" y="1070372"/>
            <a:ext cx="2225534" cy="2169319"/>
          </a:xfrm>
          <a:prstGeom prst="rect">
            <a:avLst/>
          </a:prstGeom>
        </p:spPr>
      </p:pic>
      <p:pic>
        <p:nvPicPr>
          <p:cNvPr id="16" name="Picture 1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A63AC93-7314-6706-4B8B-0FF7D45444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742" y="1209840"/>
            <a:ext cx="2395874" cy="2030784"/>
          </a:xfrm>
          <a:prstGeom prst="rect">
            <a:avLst/>
          </a:prstGeom>
        </p:spPr>
      </p:pic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B4B569F3-D2EB-712F-DAB9-DDF030DA22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1" name="Picture 10" descr="A person in a black shirt&#10;&#10;AI-generated content may be incorrect.">
            <a:extLst>
              <a:ext uri="{FF2B5EF4-FFF2-40B4-BE49-F238E27FC236}">
                <a16:creationId xmlns:a16="http://schemas.microsoft.com/office/drawing/2014/main" id="{96F16A25-6A4E-46DF-0AC1-258CB991C2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622" y="3986752"/>
            <a:ext cx="2405514" cy="2133782"/>
          </a:xfrm>
          <a:prstGeom prst="rect">
            <a:avLst/>
          </a:prstGeom>
        </p:spPr>
      </p:pic>
      <p:pic>
        <p:nvPicPr>
          <p:cNvPr id="15" name="Picture 14" descr="A person in a tuxedo smiling&#10;&#10;AI-generated content may be incorrect.">
            <a:extLst>
              <a:ext uri="{FF2B5EF4-FFF2-40B4-BE49-F238E27FC236}">
                <a16:creationId xmlns:a16="http://schemas.microsoft.com/office/drawing/2014/main" id="{134A4A7B-28AC-CF3B-45AC-12D4739507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7026" y="1205883"/>
            <a:ext cx="1925345" cy="189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8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73"/>
    </mc:Choice>
    <mc:Fallback xmlns="">
      <p:transition spd="slow" advTm="204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7084-C959-6935-0D99-455326A78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1450705"/>
          </a:xfrm>
        </p:spPr>
        <p:txBody>
          <a:bodyPr/>
          <a:lstStyle/>
          <a:p>
            <a:r>
              <a:rPr lang="en-US"/>
              <a:t>Topics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E26425-E51B-B6EA-6C40-B27B69FCE66D}"/>
              </a:ext>
            </a:extLst>
          </p:cNvPr>
          <p:cNvSpPr txBox="1"/>
          <p:nvPr/>
        </p:nvSpPr>
        <p:spPr>
          <a:xfrm>
            <a:off x="941645" y="1714008"/>
            <a:ext cx="8804895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Motivation and Background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Goals and Objectives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Engineering Specifications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Comparison of Hardware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Comparison of Software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Hardware Design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Software Design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Prototyping and Testing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Bodoni MT"/>
              </a:rPr>
              <a:t>Administrative Content, Progression and Plans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Bodoni MT"/>
            </a:endParaRPr>
          </a:p>
        </p:txBody>
      </p:sp>
    </p:spTree>
    <p:extLst>
      <p:ext uri="{BB962C8B-B14F-4D97-AF65-F5344CB8AC3E}">
        <p14:creationId xmlns:p14="http://schemas.microsoft.com/office/powerpoint/2010/main" val="175188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05"/>
    </mc:Choice>
    <mc:Fallback xmlns="">
      <p:transition spd="slow" advTm="2120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072A-5F3E-FB56-A498-3CACC2BCD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9836260" cy="1047954"/>
          </a:xfrm>
        </p:spPr>
        <p:txBody>
          <a:bodyPr anchor="ctr">
            <a:normAutofit fontScale="90000"/>
          </a:bodyPr>
          <a:lstStyle/>
          <a:p>
            <a:r>
              <a:rPr lang="en-US"/>
              <a:t>Motivation and Background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60D619B-8147-29B0-764C-6C07ED2288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7329" t="4192" r="8486" b="4069"/>
          <a:stretch>
            <a:fillRect/>
          </a:stretch>
        </p:blipFill>
        <p:spPr>
          <a:xfrm>
            <a:off x="612645" y="1828800"/>
            <a:ext cx="5196234" cy="4430897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E842F-FDC7-B259-9F3B-88630D44DFA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6301" y="1828800"/>
            <a:ext cx="5537834" cy="44288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b="1">
                <a:latin typeface="Bodoni MT"/>
              </a:rPr>
              <a:t>Motivation:</a:t>
            </a:r>
            <a:r>
              <a:rPr lang="en-US" sz="2400" b="1">
                <a:latin typeface="Bodoni MT"/>
              </a:rPr>
              <a:t> </a:t>
            </a:r>
          </a:p>
          <a:p>
            <a:r>
              <a:rPr lang="en-US" sz="2000">
                <a:latin typeface="Bodoni MT"/>
              </a:rPr>
              <a:t>Reduce risk with drone-based operations  </a:t>
            </a:r>
          </a:p>
          <a:p>
            <a:r>
              <a:rPr lang="en-US" sz="2000">
                <a:latin typeface="Bodoni MT"/>
              </a:rPr>
              <a:t>Mitigates additional injuries of human teams</a:t>
            </a:r>
            <a:endParaRPr lang="en-US"/>
          </a:p>
          <a:p>
            <a:r>
              <a:rPr lang="en-US" sz="2000">
                <a:latin typeface="Bodoni MT"/>
              </a:rPr>
              <a:t>Provides safe and reliable tracking to detect human life</a:t>
            </a:r>
          </a:p>
          <a:p>
            <a:pPr marL="0" indent="0">
              <a:buNone/>
            </a:pPr>
            <a:r>
              <a:rPr lang="en-US" sz="2800" b="1">
                <a:latin typeface="Bodoni MT"/>
              </a:rPr>
              <a:t>Background:</a:t>
            </a:r>
          </a:p>
          <a:p>
            <a:r>
              <a:rPr lang="en-US" sz="2000">
                <a:latin typeface="Bodoni MT"/>
              </a:rPr>
              <a:t>LMCO continuation/sponsored project</a:t>
            </a:r>
          </a:p>
          <a:p>
            <a:r>
              <a:rPr lang="en-US" sz="2000">
                <a:latin typeface="Bodoni MT"/>
              </a:rPr>
              <a:t>Utilizing AI modeling to adapt to search and rescue scenarios</a:t>
            </a:r>
          </a:p>
        </p:txBody>
      </p:sp>
      <p:pic>
        <p:nvPicPr>
          <p:cNvPr id="3" name="Recording">
            <a:hlinkClick r:id="" action="ppaction://media"/>
            <a:extLst>
              <a:ext uri="{FF2B5EF4-FFF2-40B4-BE49-F238E27FC236}">
                <a16:creationId xmlns:a16="http://schemas.microsoft.com/office/drawing/2014/main" id="{CEE885DF-C46A-2F6D-986B-5D89B0EA0AE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56" end="1111.770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35626" y="5949696"/>
            <a:ext cx="609600" cy="609600"/>
          </a:xfrm>
          <a:prstGeom prst="rect">
            <a:avLst/>
          </a:prstGeom>
        </p:spPr>
      </p:pic>
      <p:pic>
        <p:nvPicPr>
          <p:cNvPr id="7" name="Picture 6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638A9BD-505B-DA3D-C73E-00EB71E254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369" y="-5137"/>
            <a:ext cx="1428631" cy="121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60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3A52C-4AA0-86B7-FA76-B20E19C4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14936-7593-F79A-2E2D-39470C8B8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9836260" cy="1047954"/>
          </a:xfrm>
        </p:spPr>
        <p:txBody>
          <a:bodyPr anchor="ctr">
            <a:normAutofit/>
          </a:bodyPr>
          <a:lstStyle/>
          <a:p>
            <a:r>
              <a:rPr lang="en-US"/>
              <a:t>Goals and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B21E5-0B1F-1A79-4786-59D75B18F9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8507" y="1515454"/>
            <a:ext cx="5537834" cy="442887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000" b="1">
                <a:latin typeface="Bodoni MT"/>
              </a:rPr>
              <a:t>Goals: </a:t>
            </a:r>
          </a:p>
          <a:p>
            <a:r>
              <a:rPr lang="en-US" sz="1600">
                <a:latin typeface="Bodoni MT"/>
                <a:ea typeface="+mn-lt"/>
                <a:cs typeface="+mn-lt"/>
              </a:rPr>
              <a:t>Create a heterogeneous autonomous drone swarm for search operations</a:t>
            </a:r>
            <a:endParaRPr lang="en-US" sz="1600">
              <a:latin typeface="Bodoni MT"/>
            </a:endParaRPr>
          </a:p>
          <a:p>
            <a:r>
              <a:rPr lang="en-US" sz="1600">
                <a:latin typeface="Bodoni MT"/>
                <a:ea typeface="+mn-lt"/>
                <a:cs typeface="+mn-lt"/>
              </a:rPr>
              <a:t>Enable coordinated operation through inter-drone communication</a:t>
            </a:r>
            <a:endParaRPr lang="en-US" sz="1600">
              <a:latin typeface="Bodoni MT"/>
            </a:endParaRPr>
          </a:p>
          <a:p>
            <a:r>
              <a:rPr lang="en-US" sz="1600">
                <a:latin typeface="Bodoni MT"/>
                <a:ea typeface="+mn-lt"/>
                <a:cs typeface="+mn-lt"/>
              </a:rPr>
              <a:t>Achieve multi-modal sensing for complementary situational awareness</a:t>
            </a:r>
            <a:endParaRPr lang="en-US" sz="1600">
              <a:latin typeface="Bodoni MT"/>
            </a:endParaRPr>
          </a:p>
          <a:p>
            <a:r>
              <a:rPr lang="en-US" sz="1600">
                <a:latin typeface="Bodoni MT"/>
                <a:ea typeface="+mn-lt"/>
                <a:cs typeface="+mn-lt"/>
              </a:rPr>
              <a:t>Demonstrate a proof-of-concept search capability in a defined area</a:t>
            </a:r>
            <a:endParaRPr lang="en-US" sz="1600">
              <a:latin typeface="Bodoni MT"/>
            </a:endParaRPr>
          </a:p>
          <a:p>
            <a:r>
              <a:rPr lang="en-US" sz="1600">
                <a:latin typeface="Bodoni MT"/>
                <a:ea typeface="+mn-lt"/>
                <a:cs typeface="+mn-lt"/>
              </a:rPr>
              <a:t>Ensure structural robustness for sustained search-and-rescue missions</a:t>
            </a:r>
            <a:endParaRPr lang="en-US" sz="1600">
              <a:latin typeface="Bodoni MT"/>
            </a:endParaRPr>
          </a:p>
          <a:p>
            <a:pPr marL="0" indent="0">
              <a:buNone/>
            </a:pPr>
            <a:endParaRPr lang="en-US" sz="1600">
              <a:latin typeface="Bodoni MT"/>
              <a:ea typeface="+mn-lt"/>
              <a:cs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07810A-0E1E-F8F0-9FF0-2AF66483198B}"/>
              </a:ext>
            </a:extLst>
          </p:cNvPr>
          <p:cNvSpPr txBox="1"/>
          <p:nvPr/>
        </p:nvSpPr>
        <p:spPr>
          <a:xfrm>
            <a:off x="6437831" y="1794555"/>
            <a:ext cx="4217348" cy="4039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b="1">
                <a:latin typeface="Bodoni MT"/>
              </a:rPr>
              <a:t>Objectives:</a:t>
            </a:r>
            <a:endParaRPr lang="en-US" sz="2000">
              <a:latin typeface="Bodoni MT"/>
            </a:endParaRP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600">
                <a:latin typeface="Bodoni MT"/>
              </a:rPr>
              <a:t>Build and configure three flight-ready drones with autonomous flight control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600">
                <a:latin typeface="Bodoni MT"/>
              </a:rPr>
              <a:t>Deploy distinct sensors per drone with live data streaming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600">
                <a:latin typeface="Bodoni MT"/>
              </a:rPr>
              <a:t>Execute a pre-defined cooperative search flight path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1600">
                <a:latin typeface="Bodoni MT"/>
              </a:rPr>
              <a:t>Validate simultaneous area coverage (~100 m) by the swarm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endParaRPr lang="en-US" sz="1600">
              <a:latin typeface="Bodoni MT"/>
            </a:endParaRPr>
          </a:p>
          <a:p>
            <a:pPr algn="l"/>
            <a:endParaRPr lang="en-US"/>
          </a:p>
        </p:txBody>
      </p:sp>
      <p:pic>
        <p:nvPicPr>
          <p:cNvPr id="9" name="Picture 8" descr="The Brave New World of Drone Swarms – The Cipher Brief">
            <a:extLst>
              <a:ext uri="{FF2B5EF4-FFF2-40B4-BE49-F238E27FC236}">
                <a16:creationId xmlns:a16="http://schemas.microsoft.com/office/drawing/2014/main" id="{E3612044-DB2E-A33C-E78E-8A124B23A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0366" y="5092442"/>
            <a:ext cx="2439692" cy="14792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88E94C-4048-9A70-511A-ECFCC5408C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44" b="444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0E9356E6-9E9C-C20F-3C0B-DCD5615C5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6747141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8311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73"/>
    </mc:Choice>
    <mc:Fallback xmlns="">
      <p:transition spd="slow" advTm="40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701D7-435D-8E7D-53C0-66C0C37F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236CAB-BB4B-BDCA-63F6-F77BA904E5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2572" y="378902"/>
            <a:ext cx="9333351" cy="90283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/>
              <a:t>Engineering Specifications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D28686D-3840-3620-E4B0-69DD74F2C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925079"/>
              </p:ext>
            </p:extLst>
          </p:nvPr>
        </p:nvGraphicFramePr>
        <p:xfrm>
          <a:off x="1222488" y="1715870"/>
          <a:ext cx="9752192" cy="44007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0731">
                  <a:extLst>
                    <a:ext uri="{9D8B030D-6E8A-4147-A177-3AD203B41FA5}">
                      <a16:colId xmlns:a16="http://schemas.microsoft.com/office/drawing/2014/main" val="708944811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683053647"/>
                    </a:ext>
                  </a:extLst>
                </a:gridCol>
                <a:gridCol w="4120211">
                  <a:extLst>
                    <a:ext uri="{9D8B030D-6E8A-4147-A177-3AD203B41FA5}">
                      <a16:colId xmlns:a16="http://schemas.microsoft.com/office/drawing/2014/main" val="477359281"/>
                    </a:ext>
                  </a:extLst>
                </a:gridCol>
              </a:tblGrid>
              <a:tr h="3774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i="0" u="none" strike="noStrike" noProof="0">
                          <a:solidFill>
                            <a:srgbClr val="FFFFFF"/>
                          </a:solidFill>
                          <a:latin typeface="Bodoni MT"/>
                        </a:rPr>
                        <a:t>Requirement</a:t>
                      </a:r>
                      <a:endParaRPr lang="en-US" sz="1600" b="1">
                        <a:solidFill>
                          <a:srgbClr val="FFFFFF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i="0" u="none" strike="noStrike" noProof="0">
                          <a:solidFill>
                            <a:srgbClr val="FFFFFF"/>
                          </a:solidFill>
                          <a:latin typeface="Bodoni MT"/>
                        </a:rPr>
                        <a:t>Target Value &amp; Units</a:t>
                      </a:r>
                      <a:endParaRPr lang="en-US" sz="1600">
                        <a:solidFill>
                          <a:srgbClr val="FFFFFF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1" i="0" u="none" strike="noStrike" noProof="0">
                          <a:solidFill>
                            <a:srgbClr val="FFFFFF"/>
                          </a:solidFill>
                          <a:latin typeface="Bodoni MT"/>
                        </a:rPr>
                        <a:t>Description</a:t>
                      </a:r>
                      <a:endParaRPr lang="en-US" sz="1600">
                        <a:solidFill>
                          <a:srgbClr val="FFFFFF"/>
                        </a:solidFill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2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Flight Time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≥ 10 minutes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The drone swarm shall be able to perform search and rescue operations for a minimum of 10 minutes.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16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Number of Drones in Swarm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≤ 3 count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The drone swarm shall consist of three drones, defined by test and safety constraints. Allows for robust swarm communication testing while minimizing system complexity.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68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Number of Drone Sensors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≥ 3 count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The system includes one RGB camera, one infrared (IR) sensor, and a LiDAR. Enables multi-modal sensing for object recognition, terrain awareness, and thermal detection.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30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Drone-to-Ground Communication Range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≥ 100 meters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tx2"/>
                          </a:solidFill>
                          <a:latin typeface="Bodoni MT"/>
                        </a:rPr>
                        <a:t>Ensures consistent telemetry transmission and command reception from the GCS (Ground Control Station), even in semi-obstructed environments.</a:t>
                      </a:r>
                      <a:endParaRPr lang="en-US" sz="1600">
                        <a:solidFill>
                          <a:schemeClr val="tx2"/>
                        </a:solidFill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22025"/>
                  </a:ext>
                </a:extLst>
              </a:tr>
            </a:tbl>
          </a:graphicData>
        </a:graphic>
      </p:graphicFrame>
      <p:pic>
        <p:nvPicPr>
          <p:cNvPr id="4" name="Picture 3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DE236D5E-5E5D-A2E7-4D79-73D6110A296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4" b="444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38121C54-D4AF-7187-49E5-9DE0CBB79F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034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26"/>
    </mc:Choice>
    <mc:Fallback xmlns="">
      <p:transition spd="slow" advTm="34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CB843-2838-6FBD-53CF-36864DA5D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16579-3E4E-FC5B-1801-5D70F62CA34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2572" y="378902"/>
            <a:ext cx="9333351" cy="90283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/>
              <a:t>Hardware Block Diagram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E8C38-C420-0295-3832-F803C340E971}"/>
              </a:ext>
            </a:extLst>
          </p:cNvPr>
          <p:cNvSpPr txBox="1"/>
          <p:nvPr/>
        </p:nvSpPr>
        <p:spPr>
          <a:xfrm>
            <a:off x="325913" y="2006056"/>
            <a:ext cx="504102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</a:rPr>
              <a:t>PCB requirement is exempt for our sponsored project, but that means we must use commercial ready products.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</a:rPr>
              <a:t>Lockheed Martin provides us with their available resources such as NVIDIA Jetson's, flight controllers, camera sensors, etc.</a:t>
            </a:r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  <p:pic>
        <p:nvPicPr>
          <p:cNvPr id="4" name="Picture 3" descr="A diagram of a drone&#10;&#10;AI-generated content may be incorrect.">
            <a:extLst>
              <a:ext uri="{FF2B5EF4-FFF2-40B4-BE49-F238E27FC236}">
                <a16:creationId xmlns:a16="http://schemas.microsoft.com/office/drawing/2014/main" id="{FAA5867E-6FB9-BBE2-8153-D7F45AFAF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523" y="1555779"/>
            <a:ext cx="5492898" cy="4565412"/>
          </a:xfrm>
          <a:prstGeom prst="rect">
            <a:avLst/>
          </a:prstGeom>
        </p:spPr>
      </p:pic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9E52AA02-8C14-C8E8-3446-F4606CCD86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3369" y="0"/>
            <a:ext cx="1428631" cy="1210932"/>
          </a:xfrm>
          <a:prstGeom prst="rect">
            <a:avLst/>
          </a:prstGeom>
        </p:spPr>
      </p:pic>
      <p:pic>
        <p:nvPicPr>
          <p:cNvPr id="7" name="Recording (2)">
            <a:hlinkClick r:id="" action="ppaction://media"/>
            <a:extLst>
              <a:ext uri="{FF2B5EF4-FFF2-40B4-BE49-F238E27FC236}">
                <a16:creationId xmlns:a16="http://schemas.microsoft.com/office/drawing/2014/main" id="{644089E1-A2B6-16C0-F2AE-0DB5B5ECE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46842" y="59920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2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D13AF-4AA6-E791-DF8F-214698B16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25A3DD-25C6-D6CE-9A48-13FDE541D0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2572" y="378902"/>
            <a:ext cx="9333351" cy="90283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/>
              <a:t>Hardware Cad Design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776D35-C86C-0EF3-83A1-2B4B8486961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4" b="444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837C3F-7D82-9F82-F8F0-40494EB155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2131" y="1716204"/>
            <a:ext cx="6872031" cy="4140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7859DE-B691-F4B1-E07A-A8C213D9C750}"/>
              </a:ext>
            </a:extLst>
          </p:cNvPr>
          <p:cNvSpPr txBox="1"/>
          <p:nvPr/>
        </p:nvSpPr>
        <p:spPr>
          <a:xfrm>
            <a:off x="630041" y="1778115"/>
            <a:ext cx="3374220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 b="1">
              <a:latin typeface="Bodoni MT"/>
            </a:endParaRPr>
          </a:p>
          <a:p>
            <a:r>
              <a:rPr lang="en-US" sz="2400" b="1">
                <a:latin typeface="Bodoni MT"/>
              </a:rPr>
              <a:t>SolidWorks</a:t>
            </a:r>
          </a:p>
          <a:p>
            <a:endParaRPr lang="en-US" sz="2400" b="1">
              <a:latin typeface="Bodoni MT"/>
            </a:endParaRPr>
          </a:p>
          <a:p>
            <a:endParaRPr lang="en-US" sz="2400" b="1">
              <a:latin typeface="Bodoni MT"/>
            </a:endParaRPr>
          </a:p>
          <a:p>
            <a:endParaRPr lang="en-US" sz="2400" b="1">
              <a:latin typeface="Bodoni MT"/>
            </a:endParaRPr>
          </a:p>
          <a:p>
            <a:r>
              <a:rPr lang="en-US" sz="2400" b="1">
                <a:latin typeface="Bodoni MT"/>
              </a:rPr>
              <a:t>Why is it important?</a:t>
            </a:r>
          </a:p>
          <a:p>
            <a:pPr marL="285750" indent="-285750">
              <a:buFont typeface="Calibri"/>
              <a:buChar char="-"/>
            </a:pPr>
            <a:r>
              <a:rPr lang="en-US" b="1">
                <a:latin typeface="Bodoni MT"/>
              </a:rPr>
              <a:t>Planning and Proof of Concept</a:t>
            </a:r>
          </a:p>
          <a:p>
            <a:endParaRPr lang="en-US" sz="2400" b="1">
              <a:latin typeface="Bodoni MT"/>
            </a:endParaRPr>
          </a:p>
          <a:p>
            <a:pPr marL="285750" indent="-285750">
              <a:buFont typeface="Calibri"/>
              <a:buChar char="-"/>
            </a:pPr>
            <a:endParaRPr lang="en-US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A17DD877-20B1-165E-A757-6E31E83AEC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8048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80"/>
    </mc:Choice>
    <mc:Fallback xmlns="">
      <p:transition spd="slow" advTm="18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5E8A7-1D54-A0DA-5270-C1BA9ABE7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DC0A65-C24C-58D5-F68C-C79D5F83D9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2572" y="378902"/>
            <a:ext cx="9333351" cy="90283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endParaRPr lang="en-US" sz="4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4F750-21F8-E437-B500-ABFEBC8DDC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44" b="444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2" name="Picture 1" descr="A blueprint of a drone&#10;&#10;AI-generated content may be incorrect.">
            <a:extLst>
              <a:ext uri="{FF2B5EF4-FFF2-40B4-BE49-F238E27FC236}">
                <a16:creationId xmlns:a16="http://schemas.microsoft.com/office/drawing/2014/main" id="{ECBBDF25-93D1-88F8-22BD-4652A1F52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1550" y="120318"/>
            <a:ext cx="8550022" cy="6613370"/>
          </a:xfrm>
          <a:prstGeom prst="rect">
            <a:avLst/>
          </a:prstGeom>
        </p:spPr>
      </p:pic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F3D7C92F-E536-D7DE-759E-67E4F5AA82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09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27"/>
    </mc:Choice>
    <mc:Fallback xmlns="">
      <p:transition spd="slow" advTm="21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58F5A-F072-0B56-FAB9-192887AD6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55A5E-448A-DEDD-66AE-70BF8827F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5426224"/>
          </a:xfrm>
        </p:spPr>
        <p:txBody>
          <a:bodyPr>
            <a:normAutofit fontScale="90000"/>
          </a:bodyPr>
          <a:lstStyle/>
          <a:p>
            <a:r>
              <a:rPr lang="en-US"/>
              <a:t>Hardware and software design and comparison</a:t>
            </a:r>
          </a:p>
        </p:txBody>
      </p:sp>
    </p:spTree>
    <p:extLst>
      <p:ext uri="{BB962C8B-B14F-4D97-AF65-F5344CB8AC3E}">
        <p14:creationId xmlns:p14="http://schemas.microsoft.com/office/powerpoint/2010/main" val="3918174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26786-9493-0A46-60D4-D9A9E324B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EDDED-22A9-4B82-819A-34D453C2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329" y="411902"/>
            <a:ext cx="8193602" cy="639526"/>
          </a:xfrm>
        </p:spPr>
        <p:txBody>
          <a:bodyPr>
            <a:normAutofit/>
          </a:bodyPr>
          <a:lstStyle/>
          <a:p>
            <a:r>
              <a:rPr lang="en-US" sz="3200">
                <a:latin typeface="Trade Gothic Next"/>
              </a:rPr>
              <a:t>Companion Computer Selection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28E5D2-B15C-D08D-B2AE-AC602E7BBBC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6186B7-82A5-AF46-59FE-79557AEF3605}"/>
              </a:ext>
            </a:extLst>
          </p:cNvPr>
          <p:cNvSpPr txBox="1"/>
          <p:nvPr/>
        </p:nvSpPr>
        <p:spPr>
          <a:xfrm>
            <a:off x="553484" y="1502454"/>
            <a:ext cx="514543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Trade Gothic Next"/>
              </a:rPr>
              <a:t>Selected Component:</a:t>
            </a:r>
            <a:r>
              <a:rPr lang="en-US">
                <a:latin typeface="Trade Gothic Next"/>
              </a:rPr>
              <a:t> NVIDIA's Jetson Orin Nano</a:t>
            </a:r>
          </a:p>
          <a:p>
            <a:endParaRPr lang="en-US">
              <a:latin typeface="Trade Gothic Next"/>
            </a:endParaRPr>
          </a:p>
          <a:p>
            <a:r>
              <a:rPr lang="en-US" b="1">
                <a:latin typeface="Trade Gothic Next"/>
                <a:ea typeface="+mn-lt"/>
                <a:cs typeface="+mn-lt"/>
              </a:rPr>
              <a:t>Why Jetson Orin Nano?</a:t>
            </a:r>
            <a:endParaRPr lang="en-US" b="1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Significantly higher AI compute capability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Native CUDA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Capable of running RGB, thermal, and LiDAR real-time detection models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Future-proof for advanced autonomy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</a:rPr>
              <a:t>Provided by Lockheed Martin</a:t>
            </a:r>
          </a:p>
          <a:p>
            <a:endParaRPr lang="en-US"/>
          </a:p>
        </p:txBody>
      </p:sp>
      <p:pic>
        <p:nvPicPr>
          <p:cNvPr id="6" name="Picture 5" descr="A diagram of a computer&#10;&#10;AI-generated content may be incorrect.">
            <a:extLst>
              <a:ext uri="{FF2B5EF4-FFF2-40B4-BE49-F238E27FC236}">
                <a16:creationId xmlns:a16="http://schemas.microsoft.com/office/drawing/2014/main" id="{EC93F39F-B037-A386-2CE5-995B75B539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442" y="2399492"/>
            <a:ext cx="5410845" cy="3273049"/>
          </a:xfrm>
          <a:prstGeom prst="rect">
            <a:avLst/>
          </a:prstGeom>
        </p:spPr>
      </p:pic>
      <p:pic>
        <p:nvPicPr>
          <p:cNvPr id="10" name="Picture 9" descr="Amazon.com: NVIDIA Jetson Orin Nano Super Developer Kit : Electronics">
            <a:extLst>
              <a:ext uri="{FF2B5EF4-FFF2-40B4-BE49-F238E27FC236}">
                <a16:creationId xmlns:a16="http://schemas.microsoft.com/office/drawing/2014/main" id="{5B28344C-082F-1435-12C0-584E965F5B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8270" y="4362611"/>
            <a:ext cx="2498458" cy="20719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0E4363-841F-BE9C-08FF-123821837487}"/>
              </a:ext>
            </a:extLst>
          </p:cNvPr>
          <p:cNvSpPr txBox="1"/>
          <p:nvPr/>
        </p:nvSpPr>
        <p:spPr>
          <a:xfrm>
            <a:off x="6926438" y="1503178"/>
            <a:ext cx="369247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Trade Gothic Next"/>
              </a:rPr>
              <a:t>How the connections will be setup for the Jetson Orin Nano:</a:t>
            </a:r>
          </a:p>
        </p:txBody>
      </p:sp>
      <p:pic>
        <p:nvPicPr>
          <p:cNvPr id="8" name="Picture 7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5DE3074D-BEBD-5A9E-00F4-0A45737624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137" r="11137"/>
          <a:stretch>
            <a:fillRect/>
          </a:stretch>
        </p:blipFill>
        <p:spPr>
          <a:xfrm rot="5400000">
            <a:off x="10876190" y="-23176"/>
            <a:ext cx="1290708" cy="1341511"/>
          </a:xfrm>
          <a:prstGeom prst="rect">
            <a:avLst/>
          </a:prstGeom>
        </p:spPr>
      </p:pic>
      <p:pic>
        <p:nvPicPr>
          <p:cNvPr id="3" name="Companion Comp Slide">
            <a:hlinkClick r:id="" action="ppaction://media"/>
            <a:extLst>
              <a:ext uri="{FF2B5EF4-FFF2-40B4-BE49-F238E27FC236}">
                <a16:creationId xmlns:a16="http://schemas.microsoft.com/office/drawing/2014/main" id="{EDD264FB-9F18-F659-24B3-C60519F825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9337" y="5444351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ED09E-3ED1-EE52-AA4A-412A56E8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AE96AC-10EE-ECFA-22D3-DE6ADE976A9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D9034D-A58F-10C2-C311-9169D48950F5}"/>
              </a:ext>
            </a:extLst>
          </p:cNvPr>
          <p:cNvSpPr txBox="1"/>
          <p:nvPr/>
        </p:nvSpPr>
        <p:spPr>
          <a:xfrm>
            <a:off x="779501" y="1250606"/>
            <a:ext cx="527458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Bodoni MT"/>
              </a:rPr>
              <a:t>Selected Component:</a:t>
            </a:r>
            <a:r>
              <a:rPr lang="en-US">
                <a:latin typeface="Bodoni MT"/>
              </a:rPr>
              <a:t> Hex Pixhawk 2.1 Cube Black Flight Controller</a:t>
            </a:r>
          </a:p>
          <a:p>
            <a:endParaRPr lang="en-US">
              <a:latin typeface="Bodoni MT"/>
            </a:endParaRPr>
          </a:p>
          <a:p>
            <a:r>
              <a:rPr lang="en-US" b="1">
                <a:latin typeface="Bodoni MT"/>
                <a:ea typeface="+mn-lt"/>
                <a:cs typeface="+mn-lt"/>
              </a:rPr>
              <a:t>Why Cube Black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Triple-redundant IMUs for fault tolerance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Native CAN, UART, I2C support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Proven reliability in autonomous UAV platforms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Strong </a:t>
            </a:r>
            <a:r>
              <a:rPr lang="en-US" err="1">
                <a:latin typeface="Bodoni MT"/>
                <a:ea typeface="+mn-lt"/>
                <a:cs typeface="+mn-lt"/>
              </a:rPr>
              <a:t>ArduPilot</a:t>
            </a:r>
            <a:r>
              <a:rPr lang="en-US">
                <a:latin typeface="Bodoni MT"/>
                <a:ea typeface="+mn-lt"/>
                <a:cs typeface="+mn-lt"/>
              </a:rPr>
              <a:t> ecosystem support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</a:rPr>
              <a:t>Provided by Lockheed Martin</a:t>
            </a:r>
          </a:p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F38E6A-E90D-E17F-CBEF-83926D8DE2F5}"/>
              </a:ext>
            </a:extLst>
          </p:cNvPr>
          <p:cNvSpPr txBox="1"/>
          <p:nvPr/>
        </p:nvSpPr>
        <p:spPr>
          <a:xfrm>
            <a:off x="7019439" y="1252780"/>
            <a:ext cx="392623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baseline="0">
                <a:solidFill>
                  <a:srgbClr val="113D61"/>
                </a:solidFill>
                <a:latin typeface="Bodoni MT"/>
                <a:ea typeface="Segoe UI"/>
                <a:cs typeface="Segoe UI"/>
              </a:rPr>
              <a:t>How the connections will be </a:t>
            </a:r>
            <a:r>
              <a:rPr lang="en-US" b="1">
                <a:solidFill>
                  <a:srgbClr val="113D61"/>
                </a:solidFill>
                <a:latin typeface="Bodoni MT"/>
                <a:ea typeface="Segoe UI"/>
                <a:cs typeface="Segoe UI"/>
              </a:rPr>
              <a:t>setup for</a:t>
            </a:r>
            <a:r>
              <a:rPr lang="en-US" sz="1800" b="1" baseline="0">
                <a:solidFill>
                  <a:srgbClr val="113D61"/>
                </a:solidFill>
                <a:latin typeface="Bodoni MT"/>
                <a:ea typeface="Segoe UI"/>
                <a:cs typeface="Segoe UI"/>
              </a:rPr>
              <a:t> the </a:t>
            </a:r>
            <a:r>
              <a:rPr lang="en-US" b="1">
                <a:solidFill>
                  <a:srgbClr val="113D61"/>
                </a:solidFill>
                <a:latin typeface="Bodoni MT"/>
                <a:ea typeface="Segoe UI"/>
                <a:cs typeface="Segoe UI"/>
              </a:rPr>
              <a:t>Cube Black:</a:t>
            </a:r>
            <a:endParaRPr lang="en-US">
              <a:latin typeface="Bodoni MT"/>
            </a:endParaRPr>
          </a:p>
          <a:p>
            <a:pPr algn="ctr"/>
            <a:endParaRPr lang="en-US"/>
          </a:p>
        </p:txBody>
      </p:sp>
      <p:pic>
        <p:nvPicPr>
          <p:cNvPr id="6" name="Picture 5" descr="A diagram of a computer&#10;&#10;AI-generated content may be incorrect.">
            <a:extLst>
              <a:ext uri="{FF2B5EF4-FFF2-40B4-BE49-F238E27FC236}">
                <a16:creationId xmlns:a16="http://schemas.microsoft.com/office/drawing/2014/main" id="{64F8F465-AA48-1B20-06D0-7CEB442B3D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000" y="2177511"/>
            <a:ext cx="5268456" cy="3613689"/>
          </a:xfrm>
          <a:prstGeom prst="rect">
            <a:avLst/>
          </a:prstGeom>
        </p:spPr>
      </p:pic>
      <p:pic>
        <p:nvPicPr>
          <p:cNvPr id="7" name="Picture 6" descr="Pixhawk 2 Cube Flight Controller - MotioNew">
            <a:extLst>
              <a:ext uri="{FF2B5EF4-FFF2-40B4-BE49-F238E27FC236}">
                <a16:creationId xmlns:a16="http://schemas.microsoft.com/office/drawing/2014/main" id="{23C1519C-E322-AAEB-011B-80665C79B7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35" b="13170"/>
          <a:stretch>
            <a:fillRect/>
          </a:stretch>
        </p:blipFill>
        <p:spPr>
          <a:xfrm>
            <a:off x="1583822" y="3980202"/>
            <a:ext cx="2929028" cy="268893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3D0227B-3F3B-01AD-B8BB-268C8D459CFF}"/>
              </a:ext>
            </a:extLst>
          </p:cNvPr>
          <p:cNvSpPr txBox="1">
            <a:spLocks/>
          </p:cNvSpPr>
          <p:nvPr/>
        </p:nvSpPr>
        <p:spPr>
          <a:xfrm>
            <a:off x="552329" y="411902"/>
            <a:ext cx="8193602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Flight controller Selection</a:t>
            </a:r>
            <a:endParaRPr lang="en-US"/>
          </a:p>
        </p:txBody>
      </p:sp>
      <p:pic>
        <p:nvPicPr>
          <p:cNvPr id="2" name="Flight Controller Selection">
            <a:hlinkClick r:id="" action="ppaction://media"/>
            <a:extLst>
              <a:ext uri="{FF2B5EF4-FFF2-40B4-BE49-F238E27FC236}">
                <a16:creationId xmlns:a16="http://schemas.microsoft.com/office/drawing/2014/main" id="{B8F1CF80-FE7F-25FB-C969-F32B140AA0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789884" y="6474379"/>
            <a:ext cx="404736" cy="382542"/>
          </a:xfrm>
          <a:prstGeom prst="rect">
            <a:avLst/>
          </a:prstGeom>
        </p:spPr>
      </p:pic>
      <p:pic>
        <p:nvPicPr>
          <p:cNvPr id="11" name="Picture 10" descr="A person in a tuxedo smiling&#10;&#10;AI-generated content may be incorrect.">
            <a:extLst>
              <a:ext uri="{FF2B5EF4-FFF2-40B4-BE49-F238E27FC236}">
                <a16:creationId xmlns:a16="http://schemas.microsoft.com/office/drawing/2014/main" id="{1DFC452B-A327-C200-D53D-D8F8304552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1201" y="-1"/>
            <a:ext cx="1238024" cy="123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3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3D121-712A-2CD0-B813-EE672C76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35E9C-1EFD-E657-A1D8-263CDB24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28719"/>
            <a:ext cx="10202732" cy="639526"/>
          </a:xfrm>
        </p:spPr>
        <p:txBody>
          <a:bodyPr>
            <a:normAutofit fontScale="90000"/>
          </a:bodyPr>
          <a:lstStyle/>
          <a:p>
            <a:r>
              <a:rPr lang="en-US" sz="3200"/>
              <a:t>Electronic Speed Controller (ESC) Selection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9560AC-BF3A-B107-0C09-26D59A54E9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11DC47-00F4-3CEA-8EE5-BDCF8BAC1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602487"/>
              </p:ext>
            </p:extLst>
          </p:nvPr>
        </p:nvGraphicFramePr>
        <p:xfrm>
          <a:off x="4597830" y="1640238"/>
          <a:ext cx="7176711" cy="40319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5541">
                  <a:extLst>
                    <a:ext uri="{9D8B030D-6E8A-4147-A177-3AD203B41FA5}">
                      <a16:colId xmlns:a16="http://schemas.microsoft.com/office/drawing/2014/main" val="726161918"/>
                    </a:ext>
                  </a:extLst>
                </a:gridCol>
                <a:gridCol w="1900693">
                  <a:extLst>
                    <a:ext uri="{9D8B030D-6E8A-4147-A177-3AD203B41FA5}">
                      <a16:colId xmlns:a16="http://schemas.microsoft.com/office/drawing/2014/main" val="3396001851"/>
                    </a:ext>
                  </a:extLst>
                </a:gridCol>
                <a:gridCol w="1683552">
                  <a:extLst>
                    <a:ext uri="{9D8B030D-6E8A-4147-A177-3AD203B41FA5}">
                      <a16:colId xmlns:a16="http://schemas.microsoft.com/office/drawing/2014/main" val="2794122263"/>
                    </a:ext>
                  </a:extLst>
                </a:gridCol>
                <a:gridCol w="1676925">
                  <a:extLst>
                    <a:ext uri="{9D8B030D-6E8A-4147-A177-3AD203B41FA5}">
                      <a16:colId xmlns:a16="http://schemas.microsoft.com/office/drawing/2014/main" val="4226041934"/>
                    </a:ext>
                  </a:extLst>
                </a:gridCol>
              </a:tblGrid>
              <a:tr h="983393"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Bodoni MT"/>
                        </a:rPr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F55A Pro II 4-in-1</a:t>
                      </a:r>
                      <a:endParaRPr lang="en-US" sz="1400" b="1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err="1">
                          <a:latin typeface="Bodoni MT"/>
                        </a:rPr>
                        <a:t>Lumenier</a:t>
                      </a:r>
                      <a:r>
                        <a:rPr lang="en-US" sz="1400" b="1">
                          <a:latin typeface="Bodoni MT"/>
                        </a:rPr>
                        <a:t> 60A </a:t>
                      </a:r>
                      <a:r>
                        <a:rPr lang="en-US" sz="1400" b="1" i="0" u="none" strike="noStrike" noProof="0">
                          <a:solidFill>
                            <a:srgbClr val="113D61"/>
                          </a:solidFill>
                          <a:latin typeface="Bodoni MT"/>
                        </a:rPr>
                        <a:t>4-in-1</a:t>
                      </a:r>
                      <a:endParaRPr lang="en-US" sz="1400" b="1">
                        <a:latin typeface="Bodoni MT"/>
                      </a:endParaRPr>
                    </a:p>
                    <a:p>
                      <a:pPr lvl="0">
                        <a:buNone/>
                      </a:pPr>
                      <a:endParaRPr lang="en-US" sz="1400" b="1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1" i="0" u="none" strike="noStrike" noProof="0" err="1">
                          <a:latin typeface="Bodoni MT"/>
                        </a:rPr>
                        <a:t>SpeedyBee</a:t>
                      </a:r>
                      <a:r>
                        <a:rPr lang="en-US" sz="1400" b="1" i="0" u="none" strike="noStrike" noProof="0">
                          <a:latin typeface="Bodoni MT"/>
                        </a:rPr>
                        <a:t> 60A </a:t>
                      </a:r>
                      <a:r>
                        <a:rPr lang="en-US" sz="1400" b="1" i="0" u="none" strike="noStrike" noProof="0">
                          <a:solidFill>
                            <a:srgbClr val="113D61"/>
                          </a:solidFill>
                          <a:latin typeface="Bodoni MT"/>
                        </a:rPr>
                        <a:t>4-in-1</a:t>
                      </a:r>
                      <a:endParaRPr lang="en-US" sz="1400" b="1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724846"/>
                  </a:ext>
                </a:extLst>
              </a:tr>
              <a:tr h="38516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Continuous Current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highlight>
                            <a:srgbClr val="FFFF00"/>
                          </a:highlight>
                          <a:latin typeface="Bodoni MT"/>
                        </a:rPr>
                        <a:t>55A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60A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60A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38084"/>
                  </a:ext>
                </a:extLst>
              </a:tr>
              <a:tr h="38516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Voltage Rating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3–6S LiPo</a:t>
                      </a:r>
                      <a:endParaRPr lang="en-US" sz="14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2–6S LiPo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2–6S LiPo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075112"/>
                  </a:ext>
                </a:extLst>
              </a:tr>
              <a:tr h="63101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ESC Protocol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DShot1200 (BLHeli_32)</a:t>
                      </a:r>
                      <a:endParaRPr lang="en-US" sz="14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DShot1200 (BLHeli_32)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DShot600 (</a:t>
                      </a:r>
                      <a:r>
                        <a:rPr lang="en-US" sz="1400" b="0" i="0" u="none" strike="noStrike" noProof="0" err="1">
                          <a:latin typeface="Bodoni MT"/>
                        </a:rPr>
                        <a:t>BLHeli_S</a:t>
                      </a:r>
                      <a:r>
                        <a:rPr lang="en-US" sz="1400" b="0" i="0" u="none" strike="noStrike" noProof="0">
                          <a:latin typeface="Bodoni MT"/>
                        </a:rPr>
                        <a:t>)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5098"/>
                  </a:ext>
                </a:extLst>
              </a:tr>
              <a:tr h="63101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Weight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~18g</a:t>
                      </a:r>
                      <a:endParaRPr lang="en-US" sz="14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latin typeface="Bodoni MT"/>
                        </a:rPr>
                        <a:t>27g</a:t>
                      </a:r>
                    </a:p>
                    <a:p>
                      <a:pPr lvl="0">
                        <a:buNone/>
                      </a:pP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10.5g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23473"/>
                  </a:ext>
                </a:extLst>
              </a:tr>
              <a:tr h="63101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 err="1">
                          <a:latin typeface="Bodoni MT"/>
                        </a:rPr>
                        <a:t>ArduPilot</a:t>
                      </a:r>
                      <a:r>
                        <a:rPr lang="en-US" sz="1400" b="0" i="0" u="none" strike="noStrike" noProof="0">
                          <a:latin typeface="Bodoni MT"/>
                        </a:rPr>
                        <a:t> Compatibility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Yes</a:t>
                      </a:r>
                      <a:endParaRPr lang="en-US" sz="14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Yes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Yes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05198"/>
                  </a:ext>
                </a:extLst>
              </a:tr>
              <a:tr h="38516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Cost (USD)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~$129.99</a:t>
                      </a:r>
                      <a:endParaRPr lang="en-US" sz="14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$84.99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b="0" i="0" u="none" strike="noStrike" noProof="0">
                          <a:latin typeface="Bodoni MT"/>
                        </a:rPr>
                        <a:t>$75.99</a:t>
                      </a:r>
                      <a:endParaRPr lang="en-US" sz="14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17473"/>
                  </a:ext>
                </a:extLst>
              </a:tr>
            </a:tbl>
          </a:graphicData>
        </a:graphic>
      </p:graphicFrame>
      <p:pic>
        <p:nvPicPr>
          <p:cNvPr id="8" name="Picture 7" descr="T-HOBBY F55A Pro II 55A 3-6s 4in1 ESC w/ BEC">
            <a:extLst>
              <a:ext uri="{FF2B5EF4-FFF2-40B4-BE49-F238E27FC236}">
                <a16:creationId xmlns:a16="http://schemas.microsoft.com/office/drawing/2014/main" id="{8305E3AB-9113-1B4A-8FAA-8C285E28F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264" y="4696812"/>
            <a:ext cx="2510726" cy="19459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791A4E-AC5A-468A-CF40-0AEE7C3323A7}"/>
              </a:ext>
            </a:extLst>
          </p:cNvPr>
          <p:cNvSpPr txBox="1"/>
          <p:nvPr/>
        </p:nvSpPr>
        <p:spPr>
          <a:xfrm>
            <a:off x="236759" y="1193937"/>
            <a:ext cx="4170334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Bodoni MT"/>
                <a:ea typeface="+mn-lt"/>
                <a:cs typeface="+mn-lt"/>
              </a:rPr>
              <a:t>Role in System:</a:t>
            </a:r>
            <a:endParaRPr lang="en-US">
              <a:latin typeface="Bodoni MT"/>
              <a:ea typeface="+mn-lt"/>
              <a:cs typeface="+mn-lt"/>
            </a:endParaRPr>
          </a:p>
          <a:p>
            <a:r>
              <a:rPr lang="en-US">
                <a:latin typeface="Bodoni MT"/>
                <a:ea typeface="+mn-lt"/>
                <a:cs typeface="+mn-lt"/>
              </a:rPr>
              <a:t>Motor drive control and power distribution</a:t>
            </a:r>
            <a:endParaRPr lang="en-US">
              <a:latin typeface="Bodoni MT"/>
            </a:endParaRPr>
          </a:p>
          <a:p>
            <a:pPr algn="l"/>
            <a:endParaRPr lang="en-US">
              <a:latin typeface="Bodoni MT"/>
            </a:endParaRPr>
          </a:p>
          <a:p>
            <a:r>
              <a:rPr lang="en-US" b="1">
                <a:latin typeface="Bodoni MT"/>
              </a:rPr>
              <a:t>Why F55A Pro II?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55A continuous rating suitable for 6S operation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BLHeli_32 firmware support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Reduced wiring complexity with 4-in-1 design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Proven compatibility with Cube flight controllers</a:t>
            </a:r>
            <a:endParaRPr lang="en-US">
              <a:latin typeface="Bodoni MT"/>
            </a:endParaRPr>
          </a:p>
          <a:p>
            <a:endParaRPr lang="en-US"/>
          </a:p>
          <a:p>
            <a:endParaRPr lang="en-US" b="1"/>
          </a:p>
          <a:p>
            <a:endParaRPr lang="en-US"/>
          </a:p>
        </p:txBody>
      </p:sp>
      <p:pic>
        <p:nvPicPr>
          <p:cNvPr id="6" name="Recording (3)">
            <a:hlinkClick r:id="" action="ppaction://media"/>
            <a:extLst>
              <a:ext uri="{FF2B5EF4-FFF2-40B4-BE49-F238E27FC236}">
                <a16:creationId xmlns:a16="http://schemas.microsoft.com/office/drawing/2014/main" id="{8272F22F-9A3E-8D66-07A7-5C0FF3D287E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7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60412" y="5819681"/>
            <a:ext cx="609600" cy="609600"/>
          </a:xfrm>
          <a:prstGeom prst="rect">
            <a:avLst/>
          </a:prstGeom>
        </p:spPr>
      </p:pic>
      <p:pic>
        <p:nvPicPr>
          <p:cNvPr id="9" name="Picture 8" descr="A person in a suit and tie&#10;&#10;AI-generated content may be incorrect.">
            <a:extLst>
              <a:ext uri="{FF2B5EF4-FFF2-40B4-BE49-F238E27FC236}">
                <a16:creationId xmlns:a16="http://schemas.microsoft.com/office/drawing/2014/main" id="{13CB1FE7-E27B-DADF-28B7-BEA736BFE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369" y="-5137"/>
            <a:ext cx="1428631" cy="121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2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4FB56-E46A-CB43-1B3F-1EF231719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98EB0-3D99-0876-FDFF-C04D9403E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39683"/>
            <a:ext cx="10214638" cy="639526"/>
          </a:xfrm>
        </p:spPr>
        <p:txBody>
          <a:bodyPr>
            <a:normAutofit fontScale="90000"/>
          </a:bodyPr>
          <a:lstStyle/>
          <a:p>
            <a:r>
              <a:rPr lang="en-US" sz="3200"/>
              <a:t>Electronic Speed Controller Diagram Setup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AF1328-D4C3-2975-B9E0-35BCA3A78F5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pic>
        <p:nvPicPr>
          <p:cNvPr id="9" name="Picture 8" descr="A diagram of a computer&#10;&#10;AI-generated content may be incorrect.">
            <a:extLst>
              <a:ext uri="{FF2B5EF4-FFF2-40B4-BE49-F238E27FC236}">
                <a16:creationId xmlns:a16="http://schemas.microsoft.com/office/drawing/2014/main" id="{3D13FA5C-5083-DE33-B677-37AA0D9DD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6388" y="1330272"/>
            <a:ext cx="5526767" cy="4714067"/>
          </a:xfrm>
          <a:prstGeom prst="rect">
            <a:avLst/>
          </a:prstGeom>
        </p:spPr>
      </p:pic>
      <p:pic>
        <p:nvPicPr>
          <p:cNvPr id="11" name="Picture 10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F70F2AB3-647D-A200-2E61-5940E61A3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4536" y="4346546"/>
            <a:ext cx="2322164" cy="21428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5C4A385-58F0-0FF8-140D-7D604393EFDD}"/>
              </a:ext>
            </a:extLst>
          </p:cNvPr>
          <p:cNvSpPr txBox="1"/>
          <p:nvPr/>
        </p:nvSpPr>
        <p:spPr>
          <a:xfrm>
            <a:off x="840335" y="1206972"/>
            <a:ext cx="4254284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6S LiPo battery supplies high-current power directly to the 4-in-1 ESC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ESC distributes three-phase (U, V, W) power to four BLDC motors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Cube Black sends </a:t>
            </a:r>
            <a:r>
              <a:rPr lang="en-US" err="1">
                <a:latin typeface="Bodoni MT"/>
                <a:ea typeface="+mn-lt"/>
                <a:cs typeface="+mn-lt"/>
              </a:rPr>
              <a:t>DShot</a:t>
            </a:r>
            <a:r>
              <a:rPr lang="en-US">
                <a:latin typeface="Bodoni MT"/>
                <a:ea typeface="+mn-lt"/>
                <a:cs typeface="+mn-lt"/>
              </a:rPr>
              <a:t> digital motor control signals to the ESC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ESC returns telemetry and current sensing data to the flight controller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Shared signal ground ensures reliable communication and monitoring</a:t>
            </a:r>
            <a:endParaRPr lang="en-US">
              <a:latin typeface="Bodoni MT"/>
            </a:endParaRPr>
          </a:p>
          <a:p>
            <a:pPr algn="l"/>
            <a:endParaRPr lang="en-US"/>
          </a:p>
        </p:txBody>
      </p:sp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B35825E5-E22C-7DF2-A4C4-1233EDCF8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3369" y="-5137"/>
            <a:ext cx="1428631" cy="1210932"/>
          </a:xfrm>
          <a:prstGeom prst="rect">
            <a:avLst/>
          </a:prstGeom>
        </p:spPr>
      </p:pic>
      <p:pic>
        <p:nvPicPr>
          <p:cNvPr id="6" name="Recording (4)">
            <a:hlinkClick r:id="" action="ppaction://media"/>
            <a:extLst>
              <a:ext uri="{FF2B5EF4-FFF2-40B4-BE49-F238E27FC236}">
                <a16:creationId xmlns:a16="http://schemas.microsoft.com/office/drawing/2014/main" id="{908FCBAF-D4C5-2D3C-0103-BB522BD91C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5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32552" y="60443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2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D845E-2A9C-C61E-1719-0C9DAAA83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CA7F24-CC7F-FFA1-0563-06746F74E1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E37A9-64B7-DD87-614A-0A66277F56CB}"/>
              </a:ext>
            </a:extLst>
          </p:cNvPr>
          <p:cNvSpPr txBox="1"/>
          <p:nvPr/>
        </p:nvSpPr>
        <p:spPr>
          <a:xfrm>
            <a:off x="768043" y="1153415"/>
            <a:ext cx="3875517" cy="58169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Trade Gothic Next"/>
              </a:rPr>
              <a:t>Selected Sensors:</a:t>
            </a:r>
            <a:r>
              <a:rPr lang="en-US">
                <a:latin typeface="Trade Gothic Next"/>
              </a:rPr>
              <a:t> LiDAR, thermal camera, and RGB Camera</a:t>
            </a:r>
          </a:p>
          <a:p>
            <a:endParaRPr lang="en-US">
              <a:latin typeface="Trade Gothic Next"/>
            </a:endParaRPr>
          </a:p>
          <a:p>
            <a:r>
              <a:rPr lang="en-US" b="1">
                <a:latin typeface="Trade Gothic Next"/>
                <a:ea typeface="+mn-lt"/>
                <a:cs typeface="+mn-lt"/>
              </a:rPr>
              <a:t>Purpose of Each Sensor</a:t>
            </a:r>
            <a:endParaRPr lang="en-US">
              <a:latin typeface="Trade Gothic Next"/>
            </a:endParaRPr>
          </a:p>
          <a:p>
            <a:r>
              <a:rPr lang="en-US">
                <a:latin typeface="Trade Gothic Next"/>
                <a:ea typeface="+mn-lt"/>
                <a:cs typeface="+mn-lt"/>
              </a:rPr>
              <a:t>LiDAR – </a:t>
            </a:r>
            <a:r>
              <a:rPr lang="en-US" sz="1600">
                <a:latin typeface="Trade Gothic Next"/>
                <a:ea typeface="+mn-lt"/>
                <a:cs typeface="+mn-lt"/>
              </a:rPr>
              <a:t>obstacle/human detection (spin 2D plan to create 3D map) distance mapping</a:t>
            </a:r>
            <a:endParaRPr lang="en-US" sz="1600">
              <a:latin typeface="Trade Gothic Next"/>
            </a:endParaRPr>
          </a:p>
          <a:p>
            <a:endParaRPr lang="en-US">
              <a:latin typeface="Trade Gothic Next"/>
              <a:ea typeface="+mn-lt"/>
              <a:cs typeface="+mn-lt"/>
            </a:endParaRPr>
          </a:p>
          <a:p>
            <a:r>
              <a:rPr lang="en-US">
                <a:latin typeface="Trade Gothic Next"/>
                <a:ea typeface="+mn-lt"/>
                <a:cs typeface="+mn-lt"/>
              </a:rPr>
              <a:t>Thermal Camera – </a:t>
            </a:r>
            <a:r>
              <a:rPr lang="en-US" sz="1600">
                <a:latin typeface="Trade Gothic Next"/>
                <a:ea typeface="+mn-lt"/>
                <a:cs typeface="+mn-lt"/>
              </a:rPr>
              <a:t>human heat signature detection (search &amp; rescue)</a:t>
            </a:r>
            <a:endParaRPr lang="en-US" sz="1600">
              <a:latin typeface="Trade Gothic Next"/>
            </a:endParaRPr>
          </a:p>
          <a:p>
            <a:endParaRPr lang="en-US">
              <a:latin typeface="Trade Gothic Next"/>
              <a:ea typeface="+mn-lt"/>
              <a:cs typeface="+mn-lt"/>
            </a:endParaRPr>
          </a:p>
          <a:p>
            <a:r>
              <a:rPr lang="en-US">
                <a:latin typeface="Trade Gothic Next"/>
                <a:ea typeface="+mn-lt"/>
                <a:cs typeface="+mn-lt"/>
              </a:rPr>
              <a:t>RGB Camera – human detection</a:t>
            </a:r>
            <a:endParaRPr lang="en-US">
              <a:latin typeface="Trade Gothic Next"/>
            </a:endParaRPr>
          </a:p>
          <a:p>
            <a:endParaRPr lang="en-US">
              <a:latin typeface="Trade Gothic Next"/>
            </a:endParaRPr>
          </a:p>
          <a:p>
            <a:r>
              <a:rPr lang="en-US" b="1">
                <a:latin typeface="Trade Gothic Next"/>
              </a:rPr>
              <a:t>Why these sensors?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Supports heterogeneous sensing requirements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Enables multi-modal perception for autonomous operation</a:t>
            </a:r>
            <a:endParaRPr lang="en-US">
              <a:latin typeface="Trade Gothic Nex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latin typeface="Trade Gothic Next"/>
              </a:rPr>
              <a:t>Provided by Lockheed Martin</a:t>
            </a:r>
          </a:p>
          <a:p>
            <a:pPr marL="285750" indent="-285750">
              <a:buFont typeface="Arial,Sans-Serif"/>
              <a:buChar char="•"/>
            </a:pPr>
            <a:endParaRPr lang="en-US"/>
          </a:p>
          <a:p>
            <a:endParaRPr lang="en-US"/>
          </a:p>
        </p:txBody>
      </p:sp>
      <p:pic>
        <p:nvPicPr>
          <p:cNvPr id="3" name="Picture 2" descr="What is LiDAR? An Introduction to the Technology - Quantum Systems">
            <a:extLst>
              <a:ext uri="{FF2B5EF4-FFF2-40B4-BE49-F238E27FC236}">
                <a16:creationId xmlns:a16="http://schemas.microsoft.com/office/drawing/2014/main" id="{6BF6BCD7-98AB-7DA6-4325-375CB2DFE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824" y="1152172"/>
            <a:ext cx="2736742" cy="1718760"/>
          </a:xfrm>
          <a:prstGeom prst="rect">
            <a:avLst/>
          </a:prstGeom>
        </p:spPr>
      </p:pic>
      <p:pic>
        <p:nvPicPr>
          <p:cNvPr id="7" name="Picture 6" descr="Search and Rescue Drones | SAR Drones | DSLRPros">
            <a:extLst>
              <a:ext uri="{FF2B5EF4-FFF2-40B4-BE49-F238E27FC236}">
                <a16:creationId xmlns:a16="http://schemas.microsoft.com/office/drawing/2014/main" id="{8B619C04-CB13-D875-EFE2-1919FC192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4407" y="3512949"/>
            <a:ext cx="2738034" cy="2124560"/>
          </a:xfrm>
          <a:prstGeom prst="rect">
            <a:avLst/>
          </a:prstGeom>
        </p:spPr>
      </p:pic>
      <p:pic>
        <p:nvPicPr>
          <p:cNvPr id="9" name="Picture 8" descr="Agriculture drone Photos - Download Free High-Quality Pictures | Freepik">
            <a:extLst>
              <a:ext uri="{FF2B5EF4-FFF2-40B4-BE49-F238E27FC236}">
                <a16:creationId xmlns:a16="http://schemas.microsoft.com/office/drawing/2014/main" id="{18797B1C-5F61-FF33-A40C-8606A865A9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8128" y="2551885"/>
            <a:ext cx="2840063" cy="192212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75CECE1-7922-B7F6-017C-65B73D65EAAB}"/>
              </a:ext>
            </a:extLst>
          </p:cNvPr>
          <p:cNvSpPr txBox="1">
            <a:spLocks/>
          </p:cNvSpPr>
          <p:nvPr/>
        </p:nvSpPr>
        <p:spPr>
          <a:xfrm>
            <a:off x="630936" y="461611"/>
            <a:ext cx="1021463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Trade Gothic Next"/>
              </a:rPr>
              <a:t>Drone Sensor's Selection</a:t>
            </a:r>
          </a:p>
        </p:txBody>
      </p:sp>
      <p:pic>
        <p:nvPicPr>
          <p:cNvPr id="8" name="Picture 7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FFFA2019-0FFA-0881-0D7A-8CDD8F89D4B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137" r="11137"/>
          <a:stretch>
            <a:fillRect/>
          </a:stretch>
        </p:blipFill>
        <p:spPr>
          <a:xfrm rot="5400000">
            <a:off x="10849257" y="-19626"/>
            <a:ext cx="1308566" cy="1381007"/>
          </a:xfrm>
          <a:prstGeom prst="rect">
            <a:avLst/>
          </a:prstGeom>
        </p:spPr>
      </p:pic>
      <p:pic>
        <p:nvPicPr>
          <p:cNvPr id="2" name="Sensor Selection">
            <a:hlinkClick r:id="" action="ppaction://media"/>
            <a:extLst>
              <a:ext uri="{FF2B5EF4-FFF2-40B4-BE49-F238E27FC236}">
                <a16:creationId xmlns:a16="http://schemas.microsoft.com/office/drawing/2014/main" id="{089BEEE0-6267-111C-07C4-461F623F33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64693" y="5951991"/>
            <a:ext cx="690789" cy="63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0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636D8-BA3A-8363-8643-0CE5B8F76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1B3B62-A43B-2B0E-FA72-B1B92216ADF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BC573F-76F8-9956-E3FF-295670634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862461"/>
              </p:ext>
            </p:extLst>
          </p:nvPr>
        </p:nvGraphicFramePr>
        <p:xfrm>
          <a:off x="4576842" y="1352670"/>
          <a:ext cx="7057640" cy="3487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4410">
                  <a:extLst>
                    <a:ext uri="{9D8B030D-6E8A-4147-A177-3AD203B41FA5}">
                      <a16:colId xmlns:a16="http://schemas.microsoft.com/office/drawing/2014/main" val="947778986"/>
                    </a:ext>
                  </a:extLst>
                </a:gridCol>
                <a:gridCol w="1764410">
                  <a:extLst>
                    <a:ext uri="{9D8B030D-6E8A-4147-A177-3AD203B41FA5}">
                      <a16:colId xmlns:a16="http://schemas.microsoft.com/office/drawing/2014/main" val="775070471"/>
                    </a:ext>
                  </a:extLst>
                </a:gridCol>
                <a:gridCol w="1764410">
                  <a:extLst>
                    <a:ext uri="{9D8B030D-6E8A-4147-A177-3AD203B41FA5}">
                      <a16:colId xmlns:a16="http://schemas.microsoft.com/office/drawing/2014/main" val="2156995519"/>
                    </a:ext>
                  </a:extLst>
                </a:gridCol>
                <a:gridCol w="1764410">
                  <a:extLst>
                    <a:ext uri="{9D8B030D-6E8A-4147-A177-3AD203B41FA5}">
                      <a16:colId xmlns:a16="http://schemas.microsoft.com/office/drawing/2014/main" val="1821574604"/>
                    </a:ext>
                  </a:extLst>
                </a:gridCol>
              </a:tblGrid>
              <a:tr h="484307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latin typeface="Bodoni MT"/>
                        </a:rPr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RFD900x Telemetry Radio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 err="1">
                          <a:solidFill>
                            <a:srgbClr val="113D61"/>
                          </a:solidFill>
                          <a:latin typeface="Bodoni MT"/>
                        </a:rPr>
                        <a:t>SiK</a:t>
                      </a: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 Telemetry Radio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3DR Telemetry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56143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Frequency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900 / 915 MHz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915 MHz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915 MHz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95722"/>
                  </a:ext>
                </a:extLst>
              </a:tr>
              <a:tr h="3874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Communication Range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Up to 40 km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Up to 1–3 km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Up to 1–2 km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97025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Data 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Up to 200 kbps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Up to 115 kbps</a:t>
                      </a:r>
                      <a:endParaRPr lang="en-US" sz="1200" b="0" i="0" u="none" strike="noStrike" noProof="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Up to 115 kbps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98308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Reliability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Very 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61127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 err="1">
                          <a:solidFill>
                            <a:srgbClr val="113D61"/>
                          </a:solidFill>
                          <a:latin typeface="Bodoni MT"/>
                        </a:rPr>
                        <a:t>MAVLink</a:t>
                      </a: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 Compatibility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Full native support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Full native support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Full native support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35498"/>
                  </a:ext>
                </a:extLst>
              </a:tr>
              <a:tr h="6780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Real-Time Telemetry Performance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Excellent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Good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Good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212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A000FC-B266-AC11-D4DB-1BF06A78EA41}"/>
              </a:ext>
            </a:extLst>
          </p:cNvPr>
          <p:cNvSpPr txBox="1"/>
          <p:nvPr/>
        </p:nvSpPr>
        <p:spPr>
          <a:xfrm>
            <a:off x="271220" y="1078424"/>
            <a:ext cx="4307238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800" b="1" baseline="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Role in System</a:t>
            </a:r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  <a:r>
              <a:rPr lang="en-US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:</a:t>
            </a:r>
            <a:endParaRPr lang="en-US" sz="1800">
              <a:solidFill>
                <a:srgbClr val="113D61"/>
              </a:solidFill>
              <a:latin typeface="Bodoni MT"/>
              <a:ea typeface="Arial"/>
              <a:cs typeface="Arial"/>
            </a:endParaRPr>
          </a:p>
          <a:p>
            <a:r>
              <a:rPr lang="en-US">
                <a:latin typeface="Bodoni MT"/>
              </a:rPr>
              <a:t>Provides long-range wireless communication between drones and the ground control station, enabling telemetry transmission, command control, and swarm coordination.</a:t>
            </a:r>
          </a:p>
          <a:p>
            <a:pPr rtl="0"/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</a:p>
          <a:p>
            <a:r>
              <a:rPr lang="en-US" sz="1800" b="1" baseline="0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Why </a:t>
            </a:r>
            <a:r>
              <a:rPr lang="en-US" b="1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RDF900?</a:t>
            </a:r>
            <a:endParaRPr lang="en-US">
              <a:latin typeface="Bodoni MT"/>
            </a:endParaRPr>
          </a:p>
          <a:p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cs typeface="Arial"/>
              </a:rPr>
              <a:t>Supports Divide-and-Conquer Swarm Operation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cs typeface="Arial"/>
              </a:rPr>
              <a:t>Long-Range and Reliable Communication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cs typeface="Arial"/>
              </a:rPr>
              <a:t>High Reliability and Industry Proven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cs typeface="Arial"/>
              </a:rPr>
              <a:t>Compatible with Flight Controller and </a:t>
            </a:r>
            <a:r>
              <a:rPr lang="en-US" err="1">
                <a:latin typeface="Bodoni MT"/>
                <a:cs typeface="Arial"/>
              </a:rPr>
              <a:t>MAVLink</a:t>
            </a:r>
            <a:endParaRPr lang="en-US">
              <a:latin typeface="Bodoni MT"/>
              <a:cs typeface="Arial"/>
            </a:endParaRPr>
          </a:p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27F478-94E8-FDCF-61FA-348A09BCDE38}"/>
              </a:ext>
            </a:extLst>
          </p:cNvPr>
          <p:cNvSpPr txBox="1">
            <a:spLocks/>
          </p:cNvSpPr>
          <p:nvPr/>
        </p:nvSpPr>
        <p:spPr>
          <a:xfrm>
            <a:off x="630936" y="439683"/>
            <a:ext cx="1021463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Drone RADIO selection</a:t>
            </a:r>
            <a:endParaRPr lang="en-US"/>
          </a:p>
        </p:txBody>
      </p:sp>
      <p:pic>
        <p:nvPicPr>
          <p:cNvPr id="6" name="Picture 5" descr="A person in a black shirt&#10;&#10;AI-generated content may be incorrect.">
            <a:extLst>
              <a:ext uri="{FF2B5EF4-FFF2-40B4-BE49-F238E27FC236}">
                <a16:creationId xmlns:a16="http://schemas.microsoft.com/office/drawing/2014/main" id="{3E653C51-CADD-F3F1-4170-084D0E303C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9867" y="1868"/>
            <a:ext cx="1256269" cy="1209388"/>
          </a:xfrm>
          <a:prstGeom prst="rect">
            <a:avLst/>
          </a:prstGeom>
        </p:spPr>
      </p:pic>
      <p:pic>
        <p:nvPicPr>
          <p:cNvPr id="2" name="Slide 16">
            <a:hlinkClick r:id="" action="ppaction://media"/>
            <a:extLst>
              <a:ext uri="{FF2B5EF4-FFF2-40B4-BE49-F238E27FC236}">
                <a16:creationId xmlns:a16="http://schemas.microsoft.com/office/drawing/2014/main" id="{AD272C06-F976-0974-31C0-6141296BAA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21101" y="5881837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0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2022E-CBFD-ABA7-2AF4-68171212D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087FE7-A54A-18DD-3150-DBC64DDA29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6448693-F27F-F8CA-A444-95997147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136520"/>
              </p:ext>
            </p:extLst>
          </p:nvPr>
        </p:nvGraphicFramePr>
        <p:xfrm>
          <a:off x="4571999" y="1348945"/>
          <a:ext cx="7057636" cy="50531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4409">
                  <a:extLst>
                    <a:ext uri="{9D8B030D-6E8A-4147-A177-3AD203B41FA5}">
                      <a16:colId xmlns:a16="http://schemas.microsoft.com/office/drawing/2014/main" val="947778986"/>
                    </a:ext>
                  </a:extLst>
                </a:gridCol>
                <a:gridCol w="1764409">
                  <a:extLst>
                    <a:ext uri="{9D8B030D-6E8A-4147-A177-3AD203B41FA5}">
                      <a16:colId xmlns:a16="http://schemas.microsoft.com/office/drawing/2014/main" val="775070471"/>
                    </a:ext>
                  </a:extLst>
                </a:gridCol>
                <a:gridCol w="1764409">
                  <a:extLst>
                    <a:ext uri="{9D8B030D-6E8A-4147-A177-3AD203B41FA5}">
                      <a16:colId xmlns:a16="http://schemas.microsoft.com/office/drawing/2014/main" val="2156995519"/>
                    </a:ext>
                  </a:extLst>
                </a:gridCol>
                <a:gridCol w="1764409">
                  <a:extLst>
                    <a:ext uri="{9D8B030D-6E8A-4147-A177-3AD203B41FA5}">
                      <a16:colId xmlns:a16="http://schemas.microsoft.com/office/drawing/2014/main" val="1821574604"/>
                    </a:ext>
                  </a:extLst>
                </a:gridCol>
              </a:tblGrid>
              <a:tr h="484307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latin typeface="Bodoni MT"/>
                        </a:rPr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Wi-Fi Video Transmission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Analog FPV Transmission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Digital FPV Transmission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56143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Frequency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2.4 / 5 GHz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5.8 GHz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2.4 / 5.8 GHz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95722"/>
                  </a:ext>
                </a:extLst>
              </a:tr>
              <a:tr h="3874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Communication Range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100–300 meters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500–2000 meters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1–10 km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97025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Video Quality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720p / 1080p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480p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720p / 1080p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98308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Data Bandwidth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Very 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Low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High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61127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Latency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Very Low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Low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35498"/>
                  </a:ext>
                </a:extLst>
              </a:tr>
              <a:tr h="6780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Integration with Jetson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Excellent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Requires additional hardware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Requires additional hardware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21201"/>
                  </a:ext>
                </a:extLst>
              </a:tr>
              <a:tr h="6780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Integration with Ground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Excellent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Limited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646388"/>
                  </a:ext>
                </a:extLst>
              </a:tr>
              <a:tr h="411891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Budget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$0–$20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$50–$120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$150–$400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42369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Power Consumption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Low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High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27141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A15290C-2907-1E13-25C3-5746266487FB}"/>
              </a:ext>
            </a:extLst>
          </p:cNvPr>
          <p:cNvSpPr txBox="1"/>
          <p:nvPr/>
        </p:nvSpPr>
        <p:spPr>
          <a:xfrm>
            <a:off x="271220" y="1078424"/>
            <a:ext cx="430723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800" b="1" baseline="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Role in System</a:t>
            </a:r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  <a:r>
              <a:rPr lang="en-US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:</a:t>
            </a:r>
            <a:endParaRPr lang="en-US" sz="1800">
              <a:solidFill>
                <a:srgbClr val="113D61"/>
              </a:solidFill>
              <a:latin typeface="Bodoni MT"/>
              <a:ea typeface="Arial"/>
              <a:cs typeface="Arial"/>
            </a:endParaRPr>
          </a:p>
          <a:p>
            <a:r>
              <a:rPr lang="en-US">
                <a:latin typeface="Bodoni MT"/>
              </a:rPr>
              <a:t>Provides real-time video transmission from the cameras to the ground control station, enabling visual monitoring, target verification, and situational awareness during search and rescue missions.</a:t>
            </a:r>
          </a:p>
          <a:p>
            <a:pPr rtl="0"/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</a:p>
          <a:p>
            <a:r>
              <a:rPr lang="en-US" sz="1800" b="1" baseline="0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Why </a:t>
            </a:r>
            <a:r>
              <a:rPr lang="en-US" b="1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Wi-Fi for Video Transmission?</a:t>
            </a:r>
            <a:endParaRPr lang="en-US">
              <a:latin typeface="Bodoni MT"/>
            </a:endParaRPr>
          </a:p>
          <a:p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cs typeface="Arial"/>
              </a:rPr>
              <a:t>Direct Integration with Jetson Companion Computer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High Video Quality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</a:rPr>
              <a:t>Meets System Communication Requirements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Bodoni MT"/>
                <a:ea typeface="+mn-lt"/>
                <a:cs typeface="+mn-lt"/>
              </a:rPr>
              <a:t>Low Cost and Simple Implementation</a:t>
            </a:r>
          </a:p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C831A-1D32-BA52-417B-31791C4489D5}"/>
              </a:ext>
            </a:extLst>
          </p:cNvPr>
          <p:cNvSpPr txBox="1">
            <a:spLocks/>
          </p:cNvSpPr>
          <p:nvPr/>
        </p:nvSpPr>
        <p:spPr>
          <a:xfrm>
            <a:off x="630936" y="439683"/>
            <a:ext cx="1021463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Video Transmission Selection</a:t>
            </a:r>
            <a:endParaRPr lang="en-US"/>
          </a:p>
        </p:txBody>
      </p:sp>
      <p:pic>
        <p:nvPicPr>
          <p:cNvPr id="10" name="Picture 9" descr="A person in a black shirt&#10;&#10;AI-generated content may be incorrect.">
            <a:extLst>
              <a:ext uri="{FF2B5EF4-FFF2-40B4-BE49-F238E27FC236}">
                <a16:creationId xmlns:a16="http://schemas.microsoft.com/office/drawing/2014/main" id="{93151C39-2B74-B5DF-C390-F3B0BD0664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7375" y="1868"/>
            <a:ext cx="1256269" cy="1209388"/>
          </a:xfrm>
          <a:prstGeom prst="rect">
            <a:avLst/>
          </a:prstGeom>
        </p:spPr>
      </p:pic>
      <p:pic>
        <p:nvPicPr>
          <p:cNvPr id="2" name="Slide 17">
            <a:hlinkClick r:id="" action="ppaction://media"/>
            <a:extLst>
              <a:ext uri="{FF2B5EF4-FFF2-40B4-BE49-F238E27FC236}">
                <a16:creationId xmlns:a16="http://schemas.microsoft.com/office/drawing/2014/main" id="{6F5EF863-A402-727A-53DD-A0E55583B8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913" y="583870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9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4ADBD-728B-4D77-9E2C-122BC95E7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DAF10F-5962-98D1-08EA-578A5D3493E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733F9E-7807-1CF1-E465-45C864C05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075424"/>
              </p:ext>
            </p:extLst>
          </p:nvPr>
        </p:nvGraphicFramePr>
        <p:xfrm>
          <a:off x="6212237" y="1717729"/>
          <a:ext cx="5701480" cy="41650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5370">
                  <a:extLst>
                    <a:ext uri="{9D8B030D-6E8A-4147-A177-3AD203B41FA5}">
                      <a16:colId xmlns:a16="http://schemas.microsoft.com/office/drawing/2014/main" val="947778986"/>
                    </a:ext>
                  </a:extLst>
                </a:gridCol>
                <a:gridCol w="1425370">
                  <a:extLst>
                    <a:ext uri="{9D8B030D-6E8A-4147-A177-3AD203B41FA5}">
                      <a16:colId xmlns:a16="http://schemas.microsoft.com/office/drawing/2014/main" val="775070471"/>
                    </a:ext>
                  </a:extLst>
                </a:gridCol>
                <a:gridCol w="1425370">
                  <a:extLst>
                    <a:ext uri="{9D8B030D-6E8A-4147-A177-3AD203B41FA5}">
                      <a16:colId xmlns:a16="http://schemas.microsoft.com/office/drawing/2014/main" val="2156995519"/>
                    </a:ext>
                  </a:extLst>
                </a:gridCol>
                <a:gridCol w="1425370">
                  <a:extLst>
                    <a:ext uri="{9D8B030D-6E8A-4147-A177-3AD203B41FA5}">
                      <a16:colId xmlns:a16="http://schemas.microsoft.com/office/drawing/2014/main" val="1821574604"/>
                    </a:ext>
                  </a:extLst>
                </a:gridCol>
              </a:tblGrid>
              <a:tr h="484307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latin typeface="Bodoni MT"/>
                        </a:rPr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Bodoni MT"/>
                        </a:rPr>
                        <a:t>LiPo (Lithium Polymer)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i="0" u="none" strike="noStrike" baseline="0" noProof="0">
                          <a:solidFill>
                            <a:srgbClr val="113D61"/>
                          </a:solidFill>
                          <a:latin typeface="Bodoni MT"/>
                        </a:rPr>
                        <a:t>Li-ion (Lithium Ion)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 err="1">
                          <a:solidFill>
                            <a:srgbClr val="113D61"/>
                          </a:solidFill>
                          <a:latin typeface="Trade Gothic Next"/>
                        </a:rPr>
                        <a:t>LiFePO</a:t>
                      </a: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₄ (Lithium Iron Phosphate)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56143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Energy Density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Very 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95722"/>
                  </a:ext>
                </a:extLst>
              </a:tr>
              <a:tr h="3874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Current Output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</a:rPr>
                        <a:t>Very 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97025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Weight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Light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Very Light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Heavy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98308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Discharge 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Excellent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61127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Safety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Very High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35498"/>
                  </a:ext>
                </a:extLst>
              </a:tr>
              <a:tr h="6780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Flight Performance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Excellent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Poor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21201"/>
                  </a:ext>
                </a:extLst>
              </a:tr>
              <a:tr h="6780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</a:rPr>
                        <a:t>Cost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highlight>
                            <a:srgbClr val="FFFF00"/>
                          </a:highlight>
                          <a:latin typeface="Trade Gothic Next"/>
                        </a:rPr>
                        <a:t>Moderate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High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rgbClr val="113D61"/>
                          </a:solidFill>
                          <a:latin typeface="Trade Gothic Next"/>
                        </a:rPr>
                        <a:t>High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64638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AC7A46-7812-F4C3-183F-426B8EDCA603}"/>
              </a:ext>
            </a:extLst>
          </p:cNvPr>
          <p:cNvSpPr txBox="1"/>
          <p:nvPr/>
        </p:nvSpPr>
        <p:spPr>
          <a:xfrm>
            <a:off x="348712" y="1078423"/>
            <a:ext cx="5650423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Role in System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Primary onboard energy source for propulsion, avionics, and sensors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ea typeface="+mn-lt"/>
                <a:cs typeface="+mn-lt"/>
              </a:rPr>
              <a:t>Supplies high burst current to the ESC motor system during takeoff and maneuvering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ea typeface="+mn-lt"/>
                <a:cs typeface="+mn-lt"/>
              </a:rPr>
              <a:t>Supports sustained autonomous flight under varying payload and mission loads</a:t>
            </a:r>
            <a:endParaRPr lang="en-US"/>
          </a:p>
          <a:p>
            <a:endParaRPr lang="en-US"/>
          </a:p>
          <a:p>
            <a:r>
              <a:rPr lang="en-US" b="1"/>
              <a:t>Why LiPo (Selected)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ea typeface="+mn-lt"/>
                <a:cs typeface="+mn-lt"/>
              </a:rPr>
              <a:t>Delivers very high current output required for multirotor propulsion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ea typeface="+mn-lt"/>
                <a:cs typeface="+mn-lt"/>
              </a:rPr>
              <a:t>Excellent discharge rate enables rapid throttle response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ea typeface="+mn-lt"/>
                <a:cs typeface="+mn-lt"/>
              </a:rPr>
              <a:t>Lightweight relative to power capability, improving thrust-to-weight ratio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ea typeface="+mn-lt"/>
                <a:cs typeface="+mn-lt"/>
              </a:rPr>
              <a:t>Provides superior flight performance compared to Li-ion and </a:t>
            </a:r>
            <a:r>
              <a:rPr lang="en-US" err="1">
                <a:solidFill>
                  <a:srgbClr val="113D61"/>
                </a:solidFill>
                <a:ea typeface="+mn-lt"/>
                <a:cs typeface="+mn-lt"/>
              </a:rPr>
              <a:t>LiFePO</a:t>
            </a:r>
            <a:endParaRPr lang="en-US" err="1"/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ea typeface="+mn-lt"/>
                <a:cs typeface="+mn-lt"/>
              </a:rPr>
              <a:t>Moderate cost and wide availability for UAV applications</a:t>
            </a:r>
            <a:endParaRPr lang="en-US"/>
          </a:p>
          <a:p>
            <a:endParaRPr lang="en-US">
              <a:latin typeface="Bodoni MT"/>
              <a:cs typeface="Arial"/>
            </a:endParaRPr>
          </a:p>
          <a:p>
            <a:pPr algn="ctr"/>
            <a:endParaRPr lang="en-US">
              <a:ea typeface="+mn-lt"/>
              <a:cs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6679BB0-5B1E-A7C4-6772-68A87BFD7E32}"/>
              </a:ext>
            </a:extLst>
          </p:cNvPr>
          <p:cNvSpPr txBox="1">
            <a:spLocks/>
          </p:cNvSpPr>
          <p:nvPr/>
        </p:nvSpPr>
        <p:spPr>
          <a:xfrm>
            <a:off x="630936" y="439683"/>
            <a:ext cx="1021463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Battery System Selection</a:t>
            </a:r>
            <a:endParaRPr lang="en-US"/>
          </a:p>
        </p:txBody>
      </p:sp>
      <p:pic>
        <p:nvPicPr>
          <p:cNvPr id="6" name="Picture 5" descr="A person in a black shirt&#10;&#10;AI-generated content may be incorrect.">
            <a:extLst>
              <a:ext uri="{FF2B5EF4-FFF2-40B4-BE49-F238E27FC236}">
                <a16:creationId xmlns:a16="http://schemas.microsoft.com/office/drawing/2014/main" id="{37D21452-4096-E3C5-2616-6303F5D74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4916" y="1868"/>
            <a:ext cx="1256269" cy="1209388"/>
          </a:xfrm>
          <a:prstGeom prst="rect">
            <a:avLst/>
          </a:prstGeom>
        </p:spPr>
      </p:pic>
      <p:pic>
        <p:nvPicPr>
          <p:cNvPr id="2" name="Slide 18">
            <a:hlinkClick r:id="" action="ppaction://media"/>
            <a:extLst>
              <a:ext uri="{FF2B5EF4-FFF2-40B4-BE49-F238E27FC236}">
                <a16:creationId xmlns:a16="http://schemas.microsoft.com/office/drawing/2014/main" id="{ABFF2C55-F743-A569-9AFB-D5CA0A263F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35479" y="6011234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C3670-FDC7-E533-EC8D-AC0D8CD07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9C208B-7FA0-9656-EFAE-1EA709F93C0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A5C117-73E9-E9F0-D359-51C876F48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808543"/>
              </p:ext>
            </p:extLst>
          </p:nvPr>
        </p:nvGraphicFramePr>
        <p:xfrm>
          <a:off x="4576842" y="1352670"/>
          <a:ext cx="7057640" cy="4843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4410">
                  <a:extLst>
                    <a:ext uri="{9D8B030D-6E8A-4147-A177-3AD203B41FA5}">
                      <a16:colId xmlns:a16="http://schemas.microsoft.com/office/drawing/2014/main" val="947778986"/>
                    </a:ext>
                  </a:extLst>
                </a:gridCol>
                <a:gridCol w="1764410">
                  <a:extLst>
                    <a:ext uri="{9D8B030D-6E8A-4147-A177-3AD203B41FA5}">
                      <a16:colId xmlns:a16="http://schemas.microsoft.com/office/drawing/2014/main" val="775070471"/>
                    </a:ext>
                  </a:extLst>
                </a:gridCol>
                <a:gridCol w="1764410">
                  <a:extLst>
                    <a:ext uri="{9D8B030D-6E8A-4147-A177-3AD203B41FA5}">
                      <a16:colId xmlns:a16="http://schemas.microsoft.com/office/drawing/2014/main" val="2156995519"/>
                    </a:ext>
                  </a:extLst>
                </a:gridCol>
                <a:gridCol w="1764410">
                  <a:extLst>
                    <a:ext uri="{9D8B030D-6E8A-4147-A177-3AD203B41FA5}">
                      <a16:colId xmlns:a16="http://schemas.microsoft.com/office/drawing/2014/main" val="1821574604"/>
                    </a:ext>
                  </a:extLst>
                </a:gridCol>
              </a:tblGrid>
              <a:tr h="484307">
                <a:tc>
                  <a:txBody>
                    <a:bodyPr/>
                    <a:lstStyle/>
                    <a:p>
                      <a:pPr algn="l"/>
                      <a:r>
                        <a:rPr lang="en-US" sz="1200" b="1">
                          <a:latin typeface="Bodoni MT"/>
                        </a:rPr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ighlight>
                            <a:srgbClr val="FFFF00"/>
                          </a:highlight>
                          <a:latin typeface="Bodoni MT"/>
                        </a:rPr>
                        <a:t>SunnySky V4010 Brushless DC 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Bodoni MT"/>
                        </a:rPr>
                        <a:t>T-Motor MN3510 </a:t>
                      </a:r>
                      <a:r>
                        <a:rPr lang="en-US" sz="1200" b="1" i="0" u="none" strike="noStrike" noProof="0">
                          <a:solidFill>
                            <a:srgbClr val="113D61"/>
                          </a:solidFill>
                          <a:latin typeface="Bodoni MT"/>
                        </a:rPr>
                        <a:t>Brushless DC Motor</a:t>
                      </a:r>
                      <a:endParaRPr lang="en-US" sz="1200" b="1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Bodoni MT"/>
                        </a:rPr>
                        <a:t>3542 </a:t>
                      </a:r>
                      <a:r>
                        <a:rPr lang="en-US" sz="1200" b="1" i="0" u="none" strike="noStrike" noProof="0">
                          <a:solidFill>
                            <a:srgbClr val="113D61"/>
                          </a:solidFill>
                          <a:latin typeface="Bodoni MT"/>
                        </a:rPr>
                        <a:t>Brushless DC Motor</a:t>
                      </a:r>
                      <a:endParaRPr lang="en-US" sz="1200" b="1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56143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KV Rating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375 KV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360 KV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900–1000 KV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95722"/>
                  </a:ext>
                </a:extLst>
              </a:tr>
              <a:tr h="3874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Motor Size &amp; Weight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40×10 mm, ~120 g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35×10 mm, 140 g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64×35 mm, 155 g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97025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Thrust Output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~2.0–2.5 kg (prop-dependent)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~2.5–3 kg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~2 kg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98308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Voltage Range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4–6S LiPo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4–6S LiPo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3–4S LiPo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61127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Current Draw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30–40 A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35–45 A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~52 A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35498"/>
                  </a:ext>
                </a:extLst>
              </a:tr>
              <a:tr h="3874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ESC Compatibility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High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High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Bodoni MT"/>
                        </a:rPr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253490"/>
                  </a:ext>
                </a:extLst>
              </a:tr>
              <a:tr h="67802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Durability (Cycle Life)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~90% integrity after 1000 h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95% after 1000 h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75% after 1000 h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21201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Efficiency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~87%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88%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78%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939769"/>
                  </a:ext>
                </a:extLst>
              </a:tr>
              <a:tr h="4843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noProof="0">
                          <a:latin typeface="Bodoni MT"/>
                        </a:rPr>
                        <a:t>Cost (USD)</a:t>
                      </a: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highlight>
                            <a:srgbClr val="FFFF00"/>
                          </a:highlight>
                          <a:latin typeface="Bodoni MT"/>
                        </a:rPr>
                        <a:t>~$49.99</a:t>
                      </a:r>
                      <a:endParaRPr lang="en-US" sz="1200">
                        <a:highlight>
                          <a:srgbClr val="FFFF00"/>
                        </a:highlight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$79.99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$31.99</a:t>
                      </a:r>
                    </a:p>
                    <a:p>
                      <a:pPr lvl="0" algn="ctr">
                        <a:buNone/>
                      </a:pPr>
                      <a:endParaRPr lang="en-US" sz="1200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627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83A82D3-923B-F279-2604-F3CE4B05420D}"/>
              </a:ext>
            </a:extLst>
          </p:cNvPr>
          <p:cNvSpPr txBox="1"/>
          <p:nvPr/>
        </p:nvSpPr>
        <p:spPr>
          <a:xfrm>
            <a:off x="271220" y="1078424"/>
            <a:ext cx="4307238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800" b="1" baseline="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Role in System</a:t>
            </a:r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  <a:r>
              <a:rPr lang="en-US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:</a:t>
            </a:r>
            <a:endParaRPr lang="en-US" sz="1800">
              <a:solidFill>
                <a:srgbClr val="113D61"/>
              </a:solidFill>
              <a:latin typeface="Bodoni MT"/>
              <a:ea typeface="Arial"/>
              <a:cs typeface="Arial"/>
            </a:endParaRPr>
          </a:p>
          <a:p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Provide lift </a:t>
            </a:r>
            <a:r>
              <a:rPr lang="en-US" sz="1800" baseline="0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and </a:t>
            </a: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thrust for multirotor platform.</a:t>
            </a:r>
            <a:endParaRPr lang="en-US">
              <a:latin typeface="Bodoni MT"/>
            </a:endParaRPr>
          </a:p>
          <a:p>
            <a:pPr rtl="0"/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</a:p>
          <a:p>
            <a:r>
              <a:rPr lang="en-US" sz="1800" b="1" baseline="0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Why </a:t>
            </a:r>
            <a:r>
              <a:rPr lang="en-US" b="1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the </a:t>
            </a:r>
            <a:r>
              <a:rPr lang="en-US" b="1" err="1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SunnySky</a:t>
            </a:r>
            <a:r>
              <a:rPr lang="en-US" b="1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 V4010 motors?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Optimized </a:t>
            </a:r>
            <a:r>
              <a:rPr lang="en-US" sz="1800" baseline="0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for </a:t>
            </a: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6S LiPo operation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Longer flight time (~14 min)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Suitable thrust margin for payload capacity</a:t>
            </a:r>
            <a:endParaRPr lang="en-US">
              <a:latin typeface="Bodoni M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Cost-effective for multi-drone swarm deployment</a:t>
            </a:r>
            <a:endParaRPr lang="en-US">
              <a:latin typeface="Bodoni MT"/>
            </a:endParaRPr>
          </a:p>
          <a:p>
            <a:pPr lvl="0"/>
            <a:endParaRPr lang="en-US" sz="1800">
              <a:solidFill>
                <a:srgbClr val="113D61"/>
              </a:solidFill>
              <a:latin typeface="Trade Gothic Next"/>
              <a:ea typeface="Arial"/>
              <a:cs typeface="Arial"/>
            </a:endParaRPr>
          </a:p>
          <a:p>
            <a:pPr algn="ctr"/>
            <a:endParaRPr lang="en-US"/>
          </a:p>
        </p:txBody>
      </p:sp>
      <p:pic>
        <p:nvPicPr>
          <p:cNvPr id="7" name="Picture 6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4B9F2F55-17B0-696D-D932-A04A93D1BC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0D96F22-E1C1-0026-64F5-0275C3BF2F3C}"/>
              </a:ext>
            </a:extLst>
          </p:cNvPr>
          <p:cNvSpPr txBox="1">
            <a:spLocks/>
          </p:cNvSpPr>
          <p:nvPr/>
        </p:nvSpPr>
        <p:spPr>
          <a:xfrm>
            <a:off x="630936" y="439683"/>
            <a:ext cx="1021463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Drone motor selection</a:t>
            </a:r>
            <a:endParaRPr lang="en-US"/>
          </a:p>
        </p:txBody>
      </p:sp>
      <p:pic>
        <p:nvPicPr>
          <p:cNvPr id="2" name="Picture 1" descr="A small black and silver motor&#10;&#10;AI-generated content may be incorrect.">
            <a:extLst>
              <a:ext uri="{FF2B5EF4-FFF2-40B4-BE49-F238E27FC236}">
                <a16:creationId xmlns:a16="http://schemas.microsoft.com/office/drawing/2014/main" id="{55A96B47-1A0F-957B-2287-332C254D2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971" y="4521437"/>
            <a:ext cx="2356059" cy="2002565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CB9361D1-DC15-D52C-1B1D-088994E08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5979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90"/>
    </mc:Choice>
    <mc:Fallback xmlns="">
      <p:transition spd="slow" advTm="81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64493BD-A282-FD9A-9085-7E53E5AD39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22068" t="97" r="27604"/>
          <a:stretch>
            <a:fillRect/>
          </a:stretch>
        </p:blipFill>
        <p:spPr>
          <a:xfrm rot="5400000">
            <a:off x="2958316" y="-1248861"/>
            <a:ext cx="6283059" cy="9355733"/>
          </a:xfrm>
          <a:prstGeom prst="rect">
            <a:avLst/>
          </a:prstGeom>
          <a:noFill/>
        </p:spPr>
      </p:pic>
      <p:pic>
        <p:nvPicPr>
          <p:cNvPr id="8" name="Picture 7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43B1038D-16DC-1719-ACC9-1386F47CB5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9B02699A-9CE7-952F-B8C5-E18C7E7CEB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674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91"/>
    </mc:Choice>
    <mc:Fallback xmlns="">
      <p:transition spd="slow" advTm="30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48F84-0EFF-6CD0-587D-5542288C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21598"/>
            <a:ext cx="6295061" cy="626339"/>
          </a:xfrm>
        </p:spPr>
        <p:txBody>
          <a:bodyPr>
            <a:normAutofit/>
          </a:bodyPr>
          <a:lstStyle/>
          <a:p>
            <a:r>
              <a:rPr lang="en-US" sz="3200"/>
              <a:t>Propeller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F1B91-BBA5-AADC-0C8B-BA00713698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221465"/>
            <a:ext cx="4961560" cy="28608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800" b="1">
                <a:latin typeface="Bodoni MT"/>
              </a:rPr>
              <a:t>Role in System:</a:t>
            </a:r>
            <a:r>
              <a:rPr lang="en-US" sz="1800">
                <a:latin typeface="Bodoni MT"/>
              </a:rPr>
              <a:t> Generate lift via pressure differences through rotation.</a:t>
            </a:r>
          </a:p>
          <a:p>
            <a:r>
              <a:rPr lang="en-US" sz="1800" b="1">
                <a:latin typeface="Bodoni MT"/>
              </a:rPr>
              <a:t>Why the </a:t>
            </a:r>
            <a:r>
              <a:rPr lang="en-US" sz="1800" b="1" err="1">
                <a:latin typeface="Bodoni MT"/>
              </a:rPr>
              <a:t>SunnySky</a:t>
            </a:r>
            <a:r>
              <a:rPr lang="en-US" sz="1800" b="1">
                <a:latin typeface="Bodoni MT"/>
              </a:rPr>
              <a:t> 18x5.5 Carbon Fiber Propellers?</a:t>
            </a:r>
          </a:p>
          <a:p>
            <a:pPr marL="285750" indent="-285750">
              <a:buChar char="•"/>
            </a:pPr>
            <a:r>
              <a:rPr lang="en-US" sz="1800">
                <a:latin typeface="Bodoni MT"/>
              </a:rPr>
              <a:t>Longer blade creates more thrust</a:t>
            </a:r>
          </a:p>
          <a:p>
            <a:pPr marL="285750" indent="-285750">
              <a:buChar char="•"/>
            </a:pPr>
            <a:r>
              <a:rPr lang="en-US" sz="1800">
                <a:latin typeface="Bodoni MT"/>
              </a:rPr>
              <a:t>Carbon Fiber is lightweight and durable</a:t>
            </a:r>
          </a:p>
          <a:p>
            <a:pPr marL="285750" indent="-285750">
              <a:buChar char="•"/>
            </a:pPr>
            <a:r>
              <a:rPr lang="en-US" sz="1800">
                <a:latin typeface="Bodoni MT"/>
              </a:rPr>
              <a:t>Affordable</a:t>
            </a:r>
          </a:p>
          <a:p>
            <a:endParaRPr lang="en-US" sz="1800" b="1">
              <a:latin typeface="Bodoni MT"/>
            </a:endParaRPr>
          </a:p>
          <a:p>
            <a:endParaRPr lang="en-US" sz="1800" b="1">
              <a:latin typeface="Bodoni MT"/>
            </a:endParaRPr>
          </a:p>
        </p:txBody>
      </p:sp>
      <p:pic>
        <p:nvPicPr>
          <p:cNvPr id="5" name="Picture 4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3F00609F-15DA-4B8E-42D6-70A623903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7" y="0"/>
            <a:ext cx="1275895" cy="1221442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A608547-15D1-821A-9871-AB3134220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137822"/>
              </p:ext>
            </p:extLst>
          </p:nvPr>
        </p:nvGraphicFramePr>
        <p:xfrm>
          <a:off x="5594959" y="2056355"/>
          <a:ext cx="6392045" cy="4058688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1278409">
                  <a:extLst>
                    <a:ext uri="{9D8B030D-6E8A-4147-A177-3AD203B41FA5}">
                      <a16:colId xmlns:a16="http://schemas.microsoft.com/office/drawing/2014/main" val="768254788"/>
                    </a:ext>
                  </a:extLst>
                </a:gridCol>
                <a:gridCol w="1278409">
                  <a:extLst>
                    <a:ext uri="{9D8B030D-6E8A-4147-A177-3AD203B41FA5}">
                      <a16:colId xmlns:a16="http://schemas.microsoft.com/office/drawing/2014/main" val="631849120"/>
                    </a:ext>
                  </a:extLst>
                </a:gridCol>
                <a:gridCol w="1278409">
                  <a:extLst>
                    <a:ext uri="{9D8B030D-6E8A-4147-A177-3AD203B41FA5}">
                      <a16:colId xmlns:a16="http://schemas.microsoft.com/office/drawing/2014/main" val="3268604860"/>
                    </a:ext>
                  </a:extLst>
                </a:gridCol>
                <a:gridCol w="1278409">
                  <a:extLst>
                    <a:ext uri="{9D8B030D-6E8A-4147-A177-3AD203B41FA5}">
                      <a16:colId xmlns:a16="http://schemas.microsoft.com/office/drawing/2014/main" val="175233130"/>
                    </a:ext>
                  </a:extLst>
                </a:gridCol>
                <a:gridCol w="1278409">
                  <a:extLst>
                    <a:ext uri="{9D8B030D-6E8A-4147-A177-3AD203B41FA5}">
                      <a16:colId xmlns:a16="http://schemas.microsoft.com/office/drawing/2014/main" val="1203043140"/>
                    </a:ext>
                  </a:extLst>
                </a:gridCol>
              </a:tblGrid>
              <a:tr h="703239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Design Aspect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HQProp 13x9x3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SpeedyFPV 18x5.5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CB2 Pro 16x5.4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EOLO 15x5.5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98510134"/>
                  </a:ext>
                </a:extLst>
              </a:tr>
              <a:tr h="442035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Weight (each)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63.9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49g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18g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21g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911603774"/>
                  </a:ext>
                </a:extLst>
              </a:tr>
              <a:tr h="442035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Efficiency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596614087"/>
                  </a:ext>
                </a:extLst>
              </a:tr>
              <a:tr h="442035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Lift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78419980"/>
                  </a:ext>
                </a:extLst>
              </a:tr>
              <a:tr h="442035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Drag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Low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852592639"/>
                  </a:ext>
                </a:extLst>
              </a:tr>
              <a:tr h="703239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Material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Nylon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Carbon Fiber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Carbon Fiber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Carbon Fiber &amp; Nylon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11971440"/>
                  </a:ext>
                </a:extLst>
              </a:tr>
              <a:tr h="442035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Stability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51445003"/>
                  </a:ext>
                </a:extLst>
              </a:tr>
              <a:tr h="442035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Price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$42.09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Bodoni MT"/>
                        </a:rPr>
                        <a:t>$36.99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$49.00 x 2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Bodoni MT"/>
                        </a:rPr>
                        <a:t>$17.99 x 2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02185199"/>
                  </a:ext>
                </a:extLst>
              </a:tr>
            </a:tbl>
          </a:graphicData>
        </a:graphic>
      </p:graphicFrame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081D7A1-CE28-39E0-D472-FA1F680219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7646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07"/>
    </mc:Choice>
    <mc:Fallback xmlns="">
      <p:transition spd="slow" advTm="33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09B92-C4A6-787E-C0BB-364032BBD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DB5B01-8F5E-60E6-0DB2-BEDAE6EEAE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pic>
        <p:nvPicPr>
          <p:cNvPr id="4" name="Picture 3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2C2201BE-693B-AB7E-67B1-021F58037F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DD03B29-73EB-D67E-EB70-9EADB763CCB8}"/>
              </a:ext>
            </a:extLst>
          </p:cNvPr>
          <p:cNvSpPr txBox="1">
            <a:spLocks/>
          </p:cNvSpPr>
          <p:nvPr/>
        </p:nvSpPr>
        <p:spPr>
          <a:xfrm>
            <a:off x="630936" y="461611"/>
            <a:ext cx="1021463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Drone frame selection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DE9234C-33CE-0DEC-A32E-B67FE2B6F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571919"/>
              </p:ext>
            </p:extLst>
          </p:nvPr>
        </p:nvGraphicFramePr>
        <p:xfrm>
          <a:off x="4868028" y="1447252"/>
          <a:ext cx="7122661" cy="49511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7523">
                  <a:extLst>
                    <a:ext uri="{9D8B030D-6E8A-4147-A177-3AD203B41FA5}">
                      <a16:colId xmlns:a16="http://schemas.microsoft.com/office/drawing/2014/main" val="1426077885"/>
                    </a:ext>
                  </a:extLst>
                </a:gridCol>
                <a:gridCol w="1017523">
                  <a:extLst>
                    <a:ext uri="{9D8B030D-6E8A-4147-A177-3AD203B41FA5}">
                      <a16:colId xmlns:a16="http://schemas.microsoft.com/office/drawing/2014/main" val="2838331694"/>
                    </a:ext>
                  </a:extLst>
                </a:gridCol>
                <a:gridCol w="1017523">
                  <a:extLst>
                    <a:ext uri="{9D8B030D-6E8A-4147-A177-3AD203B41FA5}">
                      <a16:colId xmlns:a16="http://schemas.microsoft.com/office/drawing/2014/main" val="3481102831"/>
                    </a:ext>
                  </a:extLst>
                </a:gridCol>
                <a:gridCol w="1017523">
                  <a:extLst>
                    <a:ext uri="{9D8B030D-6E8A-4147-A177-3AD203B41FA5}">
                      <a16:colId xmlns:a16="http://schemas.microsoft.com/office/drawing/2014/main" val="3085839336"/>
                    </a:ext>
                  </a:extLst>
                </a:gridCol>
                <a:gridCol w="1017523">
                  <a:extLst>
                    <a:ext uri="{9D8B030D-6E8A-4147-A177-3AD203B41FA5}">
                      <a16:colId xmlns:a16="http://schemas.microsoft.com/office/drawing/2014/main" val="1446064781"/>
                    </a:ext>
                  </a:extLst>
                </a:gridCol>
                <a:gridCol w="1017523">
                  <a:extLst>
                    <a:ext uri="{9D8B030D-6E8A-4147-A177-3AD203B41FA5}">
                      <a16:colId xmlns:a16="http://schemas.microsoft.com/office/drawing/2014/main" val="898262670"/>
                    </a:ext>
                  </a:extLst>
                </a:gridCol>
                <a:gridCol w="1017523">
                  <a:extLst>
                    <a:ext uri="{9D8B030D-6E8A-4147-A177-3AD203B41FA5}">
                      <a16:colId xmlns:a16="http://schemas.microsoft.com/office/drawing/2014/main" val="3724988797"/>
                    </a:ext>
                  </a:extLst>
                </a:gridCol>
              </a:tblGrid>
              <a:tr h="637964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Material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6061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7075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Carbon Fiber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Nylon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ABS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Graphene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941972"/>
                  </a:ext>
                </a:extLst>
              </a:tr>
              <a:tr h="1206579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Density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2.70 g/cm^3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2.81 g/cm^3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1.4-1.8 g/cm^3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1.1 g/cm^3</a:t>
                      </a:r>
                    </a:p>
                    <a:p>
                      <a:pPr fontAlgn="t">
                        <a:buNone/>
                      </a:pPr>
                      <a:br>
                        <a:rPr lang="en-US">
                          <a:effectLst/>
                        </a:rPr>
                      </a:br>
                      <a:endParaRPr lang="en-US" sz="1200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1.2 g/cm^3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0.77 g/cm^3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828563"/>
                  </a:ext>
                </a:extLst>
              </a:tr>
              <a:tr h="915340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Tensile Strength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310 MPa (T6 Temper)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572 MPa (T6 Temper)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&gt;350 MPa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60 MPa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34 MPa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Dependent 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295993"/>
                  </a:ext>
                </a:extLst>
              </a:tr>
              <a:tr h="915340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Elastic Modulus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69 </a:t>
                      </a:r>
                      <a:r>
                        <a:rPr lang="en-US" sz="1200" err="1">
                          <a:latin typeface="Bodoni MT"/>
                        </a:rPr>
                        <a:t>GPa</a:t>
                      </a:r>
                      <a:endParaRPr lang="en-US" sz="1200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71.7 </a:t>
                      </a:r>
                      <a:r>
                        <a:rPr lang="en-US" sz="1200" err="1">
                          <a:latin typeface="Bodoni MT"/>
                        </a:rPr>
                        <a:t>GPa</a:t>
                      </a:r>
                      <a:endParaRPr lang="en-US" sz="1200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Dependent on fiber fraction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1-4 </a:t>
                      </a:r>
                      <a:r>
                        <a:rPr lang="en-US" sz="1200" err="1">
                          <a:latin typeface="Bodoni MT"/>
                        </a:rPr>
                        <a:t>GPa</a:t>
                      </a:r>
                      <a:endParaRPr lang="en-US" sz="1200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2.1-2.27 </a:t>
                      </a:r>
                      <a:r>
                        <a:rPr lang="en-US" sz="1200" err="1">
                          <a:latin typeface="Bodoni MT"/>
                        </a:rPr>
                        <a:t>GPa</a:t>
                      </a:r>
                      <a:endParaRPr lang="en-US" sz="1200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1 </a:t>
                      </a:r>
                      <a:r>
                        <a:rPr lang="en-US" sz="1200" err="1">
                          <a:latin typeface="Bodoni MT"/>
                        </a:rPr>
                        <a:t>TPa</a:t>
                      </a:r>
                      <a:endParaRPr lang="en-US" sz="1200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911755"/>
                  </a:ext>
                </a:extLst>
              </a:tr>
              <a:tr h="637964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Fatigue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500 mil  cycles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500 mil cycles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Depends on quality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Poor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Poor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Unknown 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133268"/>
                  </a:ext>
                </a:extLst>
              </a:tr>
              <a:tr h="637964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Relative Cost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highlight>
                            <a:srgbClr val="FFFF00"/>
                          </a:highlight>
                          <a:latin typeface="Bodoni MT"/>
                        </a:rPr>
                        <a:t>Moderate-High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Moderate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latin typeface="Bodoni MT"/>
                        </a:rPr>
                        <a:t>High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30111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F5F1F12-2C35-4BA4-4A4D-2E98231C5FE9}"/>
              </a:ext>
            </a:extLst>
          </p:cNvPr>
          <p:cNvSpPr txBox="1"/>
          <p:nvPr/>
        </p:nvSpPr>
        <p:spPr>
          <a:xfrm>
            <a:off x="293148" y="1445719"/>
            <a:ext cx="4307238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800" b="1" baseline="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Role in System</a:t>
            </a:r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  <a:r>
              <a:rPr lang="en-US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:</a:t>
            </a:r>
            <a:endParaRPr lang="en-US" sz="1800">
              <a:solidFill>
                <a:srgbClr val="113D61"/>
              </a:solidFill>
              <a:latin typeface="Bodoni MT"/>
              <a:ea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+mn-lt"/>
                <a:cs typeface="+mn-lt"/>
              </a:rPr>
              <a:t>Serve as structure for drone system</a:t>
            </a:r>
            <a:endParaRPr lang="en-US">
              <a:latin typeface="Bodoni MT"/>
            </a:endParaRPr>
          </a:p>
          <a:p>
            <a:endParaRPr lang="en-US">
              <a:solidFill>
                <a:srgbClr val="113D61"/>
              </a:solidFill>
              <a:latin typeface="Bodoni MT"/>
              <a:ea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Builds two drone frames, four support arms, and four landing gear legs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rgbClr val="113D61"/>
              </a:solidFill>
              <a:latin typeface="Bodoni MT"/>
              <a:ea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Carbon Fiber serves as a reliable structure, not easily malleable, affordable, and strong tensile strength </a:t>
            </a:r>
          </a:p>
          <a:p>
            <a:pPr rtl="0"/>
            <a:r>
              <a:rPr lang="en-US" sz="1800">
                <a:solidFill>
                  <a:srgbClr val="113D61"/>
                </a:solidFill>
                <a:latin typeface="Bodoni MT"/>
                <a:ea typeface="Arial"/>
                <a:cs typeface="Arial"/>
              </a:rPr>
              <a:t>​</a:t>
            </a:r>
          </a:p>
          <a:p>
            <a:r>
              <a:rPr lang="en-US" b="1">
                <a:latin typeface="Bodoni MT"/>
              </a:rPr>
              <a:t>Why:</a:t>
            </a:r>
            <a:endParaRPr lang="en-US">
              <a:latin typeface="Bodoni M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latin typeface="Bodoni MT"/>
              </a:rPr>
              <a:t>Drone frame responsible for supporting all electronics</a:t>
            </a:r>
          </a:p>
          <a:p>
            <a:pPr marL="285750" indent="-285750">
              <a:buFont typeface="Arial,Sans-Serif"/>
              <a:buChar char="•"/>
            </a:pPr>
            <a:endParaRPr lang="en-US">
              <a:latin typeface="Bodoni M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>
                <a:latin typeface="Bodoni MT"/>
              </a:rPr>
              <a:t>Provides overall framing and shape of the drone</a:t>
            </a:r>
          </a:p>
          <a:p>
            <a:pPr marL="285750" indent="-285750">
              <a:buFont typeface="Arial,Sans-Serif"/>
              <a:buChar char="•"/>
            </a:pPr>
            <a:endParaRPr lang="en-US">
              <a:cs typeface="Arial"/>
            </a:endParaRPr>
          </a:p>
          <a:p>
            <a:pPr lvl="0"/>
            <a:endParaRPr lang="en-US" sz="1800" b="1">
              <a:solidFill>
                <a:srgbClr val="113D61"/>
              </a:solidFill>
              <a:latin typeface="Trade Gothic Next"/>
              <a:ea typeface="Arial"/>
              <a:cs typeface="Arial"/>
            </a:endParaRPr>
          </a:p>
          <a:p>
            <a:endParaRPr lang="en-US">
              <a:solidFill>
                <a:srgbClr val="113D61"/>
              </a:solidFill>
              <a:latin typeface="Trade Gothic Next"/>
              <a:ea typeface="Arial"/>
              <a:cs typeface="Arial"/>
            </a:endParaRPr>
          </a:p>
          <a:p>
            <a:pPr algn="ctr"/>
            <a:endParaRPr lang="en-US">
              <a:solidFill>
                <a:srgbClr val="113D61"/>
              </a:solidFill>
              <a:latin typeface="Trade Gothic Next"/>
              <a:ea typeface="Arial"/>
              <a:cs typeface="Arial"/>
            </a:endParaRPr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E4FEF592-B92F-ECC9-C1A6-314D473197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5295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11"/>
    </mc:Choice>
    <mc:Fallback xmlns="">
      <p:transition spd="slow" advTm="45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901D1-402C-E489-8AEF-A2785FFBC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0A410-63A1-A77D-75C3-2804A76D0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2037651"/>
          </a:xfrm>
        </p:spPr>
        <p:txBody>
          <a:bodyPr>
            <a:normAutofit fontScale="90000"/>
          </a:bodyPr>
          <a:lstStyle/>
          <a:p>
            <a:r>
              <a:rPr lang="en-US"/>
              <a:t>Comparison of Software</a:t>
            </a:r>
          </a:p>
        </p:txBody>
      </p:sp>
    </p:spTree>
    <p:extLst>
      <p:ext uri="{BB962C8B-B14F-4D97-AF65-F5344CB8AC3E}">
        <p14:creationId xmlns:p14="http://schemas.microsoft.com/office/powerpoint/2010/main" val="26112565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CE1C32-E3BE-E820-0C0D-D82105EBFB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0936" y="1714524"/>
            <a:ext cx="6295060" cy="29841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b="1"/>
          </a:p>
          <a:p>
            <a:endParaRPr lang="en-US" b="1"/>
          </a:p>
          <a:p>
            <a:pPr marL="285750" indent="-285750">
              <a:buChar char="•"/>
            </a:pPr>
            <a:endParaRPr lang="en-US" b="1"/>
          </a:p>
        </p:txBody>
      </p:sp>
      <p:pic>
        <p:nvPicPr>
          <p:cNvPr id="7" name="Picture 6" descr="A diagram of a drone&#10;&#10;AI-generated content may be incorrect.">
            <a:extLst>
              <a:ext uri="{FF2B5EF4-FFF2-40B4-BE49-F238E27FC236}">
                <a16:creationId xmlns:a16="http://schemas.microsoft.com/office/drawing/2014/main" id="{BFA04FDE-3933-B3D4-CBC4-5FDE8C74D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1280" y="555060"/>
            <a:ext cx="3617449" cy="53030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53B858-8984-DCC2-B35D-01A1BBD4BB6B}"/>
              </a:ext>
            </a:extLst>
          </p:cNvPr>
          <p:cNvSpPr txBox="1"/>
          <p:nvPr/>
        </p:nvSpPr>
        <p:spPr>
          <a:xfrm>
            <a:off x="546029" y="999153"/>
            <a:ext cx="5549971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Trade Gothic Next"/>
                <a:ea typeface="+mn-lt"/>
                <a:cs typeface="+mn-lt"/>
              </a:rPr>
              <a:t>Overall System Flow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System startup and initialization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Sensor data acquisition (LiDAR, cameras, GPS)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Trade Gothic Next"/>
              <a:ea typeface="+mn-lt"/>
              <a:cs typeface="+mn-lt"/>
            </a:endParaRPr>
          </a:p>
          <a:p>
            <a:r>
              <a:rPr lang="en-US" b="1">
                <a:latin typeface="Trade Gothic Next"/>
                <a:ea typeface="+mn-lt"/>
                <a:cs typeface="+mn-lt"/>
              </a:rPr>
              <a:t>Decision Logic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Obstacle detection and avoidance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Action selection (move, hover, land)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Human detection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Trade Gothic Next"/>
              <a:ea typeface="+mn-lt"/>
              <a:cs typeface="+mn-lt"/>
            </a:endParaRPr>
          </a:p>
          <a:p>
            <a:r>
              <a:rPr lang="en-US" b="1">
                <a:latin typeface="Trade Gothic Next"/>
                <a:ea typeface="+mn-lt"/>
                <a:cs typeface="+mn-lt"/>
              </a:rPr>
              <a:t>Control Execution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Motor commands issued via flight controller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Continuous feedback loop during flight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Trade Gothic Next"/>
              <a:ea typeface="+mn-lt"/>
              <a:cs typeface="+mn-lt"/>
            </a:endParaRPr>
          </a:p>
          <a:p>
            <a:r>
              <a:rPr lang="en-US" b="1">
                <a:latin typeface="Trade Gothic Next"/>
                <a:ea typeface="+mn-lt"/>
                <a:cs typeface="+mn-lt"/>
              </a:rPr>
              <a:t>Communication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Telemetry and data exchange with ground station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Trade Gothic Next"/>
              <a:ea typeface="+mn-lt"/>
              <a:cs typeface="+mn-lt"/>
            </a:endParaRPr>
          </a:p>
          <a:p>
            <a:r>
              <a:rPr lang="en-US" b="1">
                <a:latin typeface="Trade Gothic Next"/>
                <a:ea typeface="+mn-lt"/>
                <a:cs typeface="+mn-lt"/>
              </a:rPr>
              <a:t>End Conditions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Landing procedure</a:t>
            </a:r>
            <a:endParaRPr lang="en-US">
              <a:latin typeface="Trade Gothic Nex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Trade Gothic Next"/>
                <a:ea typeface="+mn-lt"/>
                <a:cs typeface="+mn-lt"/>
              </a:rPr>
              <a:t>System shutdown</a:t>
            </a:r>
            <a:endParaRPr lang="en-US">
              <a:latin typeface="Trade Gothic Next"/>
            </a:endParaRPr>
          </a:p>
          <a:p>
            <a:pPr algn="l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B76C22-43AD-91AA-4B0A-2C81704CC94A}"/>
              </a:ext>
            </a:extLst>
          </p:cNvPr>
          <p:cNvSpPr txBox="1">
            <a:spLocks/>
          </p:cNvSpPr>
          <p:nvPr/>
        </p:nvSpPr>
        <p:spPr>
          <a:xfrm>
            <a:off x="566903" y="461611"/>
            <a:ext cx="10329898" cy="6395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i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>
                <a:latin typeface="Trade Gothic Next"/>
              </a:rPr>
              <a:t>Software flowchart</a:t>
            </a:r>
            <a:endParaRPr lang="en-US">
              <a:latin typeface="Trade Gothic Next"/>
            </a:endParaRPr>
          </a:p>
        </p:txBody>
      </p:sp>
      <p:pic>
        <p:nvPicPr>
          <p:cNvPr id="9" name="Picture 8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9B37FB4F-E7D1-9046-E6C3-2A0FAC14AC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37" r="11137"/>
          <a:stretch>
            <a:fillRect/>
          </a:stretch>
        </p:blipFill>
        <p:spPr>
          <a:xfrm rot="5400000">
            <a:off x="10876190" y="-23176"/>
            <a:ext cx="1290708" cy="1341511"/>
          </a:xfrm>
          <a:prstGeom prst="rect">
            <a:avLst/>
          </a:prstGeom>
        </p:spPr>
      </p:pic>
      <p:pic>
        <p:nvPicPr>
          <p:cNvPr id="2" name="Software Flowchart">
            <a:hlinkClick r:id="" action="ppaction://media"/>
            <a:extLst>
              <a:ext uri="{FF2B5EF4-FFF2-40B4-BE49-F238E27FC236}">
                <a16:creationId xmlns:a16="http://schemas.microsoft.com/office/drawing/2014/main" id="{937A0C17-C124-FCDA-B2A4-D8513C331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06983" y="5735861"/>
            <a:ext cx="244475" cy="244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BB19A8-E5A2-AE0F-D94E-FAC9CD5F0EA9}"/>
              </a:ext>
            </a:extLst>
          </p:cNvPr>
          <p:cNvSpPr txBox="1"/>
          <p:nvPr/>
        </p:nvSpPr>
        <p:spPr>
          <a:xfrm>
            <a:off x="7431578" y="5980336"/>
            <a:ext cx="25603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**One of many Software Diagrams**</a:t>
            </a:r>
          </a:p>
        </p:txBody>
      </p:sp>
    </p:spTree>
    <p:extLst>
      <p:ext uri="{BB962C8B-B14F-4D97-AF65-F5344CB8AC3E}">
        <p14:creationId xmlns:p14="http://schemas.microsoft.com/office/powerpoint/2010/main" val="183493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F5C6-61BB-F29F-7517-FD13069AC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522135"/>
          </a:xfrm>
        </p:spPr>
        <p:txBody>
          <a:bodyPr>
            <a:normAutofit fontScale="90000"/>
          </a:bodyPr>
          <a:lstStyle/>
          <a:p>
            <a:r>
              <a:rPr lang="en-US" sz="4400"/>
              <a:t>Autopilot Stacks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C1D925C-7460-04A8-F21A-722A52B4B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271050"/>
              </p:ext>
            </p:extLst>
          </p:nvPr>
        </p:nvGraphicFramePr>
        <p:xfrm>
          <a:off x="1292168" y="1500324"/>
          <a:ext cx="9725584" cy="39180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62792">
                  <a:extLst>
                    <a:ext uri="{9D8B030D-6E8A-4147-A177-3AD203B41FA5}">
                      <a16:colId xmlns:a16="http://schemas.microsoft.com/office/drawing/2014/main" val="3127073731"/>
                    </a:ext>
                  </a:extLst>
                </a:gridCol>
                <a:gridCol w="4862792">
                  <a:extLst>
                    <a:ext uri="{9D8B030D-6E8A-4147-A177-3AD203B41FA5}">
                      <a16:colId xmlns:a16="http://schemas.microsoft.com/office/drawing/2014/main" val="3849008595"/>
                    </a:ext>
                  </a:extLst>
                </a:gridCol>
              </a:tblGrid>
              <a:tr h="443301">
                <a:tc>
                  <a:txBody>
                    <a:bodyPr/>
                    <a:lstStyle/>
                    <a:p>
                      <a:r>
                        <a:rPr lang="en-US" b="1">
                          <a:latin typeface="Bodoni MT"/>
                        </a:rPr>
                        <a:t>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Bodoni MT"/>
                        </a:rPr>
                        <a:t>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080391"/>
                  </a:ext>
                </a:extLst>
              </a:tr>
              <a:tr h="923823">
                <a:tc>
                  <a:txBody>
                    <a:bodyPr/>
                    <a:lstStyle/>
                    <a:p>
                      <a:r>
                        <a:rPr lang="en-US" err="1">
                          <a:latin typeface="Bodoni MT"/>
                        </a:rPr>
                        <a:t>ArduPilot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A versatile, open-source autopilot software stack that supports a wide range of vehicle platforms. Its open-source architecture enables extensive community participation, resulting in robust documentation, active development, and a large body of user-contributed guides and support resources.</a:t>
                      </a:r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471282"/>
                  </a:ext>
                </a:extLst>
              </a:tr>
              <a:tr h="923823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PX4-Autopilot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A high-performance, closed-source autopilot for research, consumer, and industrial drones. It is characterized by the modular structure of its software, consisting of the flight stack and a middleware.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63474"/>
                  </a:ext>
                </a:extLst>
              </a:tr>
            </a:tbl>
          </a:graphicData>
        </a:graphic>
      </p:graphicFrame>
      <p:pic>
        <p:nvPicPr>
          <p:cNvPr id="4" name="Autopilot Stacks">
            <a:hlinkClick r:id="" action="ppaction://media"/>
            <a:extLst>
              <a:ext uri="{FF2B5EF4-FFF2-40B4-BE49-F238E27FC236}">
                <a16:creationId xmlns:a16="http://schemas.microsoft.com/office/drawing/2014/main" id="{19C49BEA-3F81-BBDC-9873-E8598E8D13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27401" y="6397100"/>
            <a:ext cx="467219" cy="459821"/>
          </a:xfrm>
          <a:prstGeom prst="rect">
            <a:avLst/>
          </a:prstGeom>
        </p:spPr>
      </p:pic>
      <p:pic>
        <p:nvPicPr>
          <p:cNvPr id="7" name="Picture 6" descr="A person in a tuxedo smiling&#10;&#10;AI-generated content may be incorrect.">
            <a:extLst>
              <a:ext uri="{FF2B5EF4-FFF2-40B4-BE49-F238E27FC236}">
                <a16:creationId xmlns:a16="http://schemas.microsoft.com/office/drawing/2014/main" id="{7453FB0B-93FA-15F1-E341-EDF889D127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7107" y="-1"/>
            <a:ext cx="932118" cy="116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2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DF042-8C5B-980E-D6BE-1B40A61E6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A7FC-C6C3-5F0F-11E0-8A0BB524D3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2922" y="603075"/>
            <a:ext cx="10952715" cy="522135"/>
          </a:xfrm>
        </p:spPr>
        <p:txBody>
          <a:bodyPr>
            <a:normAutofit fontScale="90000"/>
          </a:bodyPr>
          <a:lstStyle/>
          <a:p>
            <a:r>
              <a:rPr lang="en-US" sz="4400"/>
              <a:t>Swarming on the drone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496C31-3C9D-D0A9-F172-5D9F131D2673}"/>
              </a:ext>
            </a:extLst>
          </p:cNvPr>
          <p:cNvSpPr txBox="1"/>
          <p:nvPr/>
        </p:nvSpPr>
        <p:spPr>
          <a:xfrm>
            <a:off x="339674" y="1433485"/>
            <a:ext cx="9531457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Swarm Operation &amp; Coordination</a:t>
            </a:r>
          </a:p>
          <a:p>
            <a:pPr marL="228600" indent="-228600">
              <a:buFont typeface=""/>
              <a:buChar char="•"/>
            </a:pPr>
            <a:r>
              <a:rPr lang="en-US"/>
              <a:t>System initializes with synchronized ground station and aerial units</a:t>
            </a:r>
          </a:p>
          <a:p>
            <a:pPr marL="228600" indent="-228600">
              <a:buFont typeface=""/>
              <a:buChar char="•"/>
            </a:pPr>
            <a:r>
              <a:rPr lang="en-US"/>
              <a:t>Operator defines mission parameters and objectives at ground station</a:t>
            </a:r>
          </a:p>
          <a:p>
            <a:pPr marL="228600" indent="-228600">
              <a:buFont typeface=""/>
              <a:buChar char="•"/>
            </a:pPr>
            <a:r>
              <a:rPr lang="en-US"/>
              <a:t>Roles and operational zones assigned based on drone capabilities and sensors</a:t>
            </a:r>
          </a:p>
          <a:p>
            <a:pPr marL="228600" indent="-228600">
              <a:buFont typeface=""/>
              <a:buChar char="•"/>
            </a:pPr>
            <a:r>
              <a:rPr lang="en-US"/>
              <a:t>Drones execute tasks autonomously while performing continuous health checks</a:t>
            </a:r>
          </a:p>
          <a:p>
            <a:pPr marL="228600" indent="-228600">
              <a:buFont typeface=""/>
              <a:buChar char="•"/>
            </a:pPr>
            <a:endParaRPr lang="en-US"/>
          </a:p>
          <a:p>
            <a:r>
              <a:rPr lang="en-US" b="1"/>
              <a:t>Parallel Decision Processes</a:t>
            </a:r>
          </a:p>
          <a:p>
            <a:r>
              <a:rPr lang="en-US" b="1"/>
              <a:t>System Integrity:</a:t>
            </a:r>
            <a:r>
              <a:rPr lang="en-US"/>
              <a:t> monitors sensors, communication, and subsystem health</a:t>
            </a:r>
          </a:p>
          <a:p>
            <a:pPr marL="228600" lvl="1" indent="-228600">
              <a:buFont typeface=""/>
              <a:buChar char="•"/>
            </a:pPr>
            <a:r>
              <a:rPr lang="en-US"/>
              <a:t>Fault logging, reporting, and recovery (restart, reconnect, redistribute load)</a:t>
            </a:r>
          </a:p>
          <a:p>
            <a:pPr marL="228600" lvl="1" indent="-228600">
              <a:buFont typeface=""/>
              <a:buChar char="•"/>
            </a:pPr>
            <a:endParaRPr lang="en-US"/>
          </a:p>
          <a:p>
            <a:r>
              <a:rPr lang="en-US" b="1"/>
              <a:t>Mission Progress:</a:t>
            </a:r>
            <a:r>
              <a:rPr lang="en-US"/>
              <a:t> evaluates task completion and feasibility</a:t>
            </a:r>
          </a:p>
          <a:p>
            <a:pPr marL="228600" lvl="1" indent="-228600">
              <a:buFont typeface=""/>
              <a:buChar char="•"/>
            </a:pPr>
            <a:r>
              <a:rPr lang="en-US"/>
              <a:t>Reports status, transmits data, or requests reassignment if needed</a:t>
            </a:r>
          </a:p>
          <a:p>
            <a:pPr marL="228600" indent="-228600">
              <a:buFont typeface=""/>
              <a:buChar char="•"/>
            </a:pPr>
            <a:r>
              <a:rPr lang="en-US"/>
              <a:t>Closed-loop coordination enables adaptive reconfiguration, fault tolerance, and reliable swarm autonomy</a:t>
            </a:r>
          </a:p>
          <a:p>
            <a:pPr algn="ctr"/>
            <a:endParaRPr lang="en-US"/>
          </a:p>
        </p:txBody>
      </p:sp>
      <p:pic>
        <p:nvPicPr>
          <p:cNvPr id="9" name="Picture 8" descr="INDUSTRY PERSPECTIVE: Autonomous Swarm Drones New Face of Warfare">
            <a:extLst>
              <a:ext uri="{FF2B5EF4-FFF2-40B4-BE49-F238E27FC236}">
                <a16:creationId xmlns:a16="http://schemas.microsoft.com/office/drawing/2014/main" id="{0D5ECE55-F0E9-E7F3-99FB-F63949E15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670" y="2396060"/>
            <a:ext cx="3130656" cy="1781745"/>
          </a:xfrm>
          <a:prstGeom prst="rect">
            <a:avLst/>
          </a:prstGeom>
        </p:spPr>
      </p:pic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92F64CD3-634D-85BB-ACFB-607727319B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3369" y="-5137"/>
            <a:ext cx="1428631" cy="1210932"/>
          </a:xfrm>
          <a:prstGeom prst="rect">
            <a:avLst/>
          </a:prstGeom>
        </p:spPr>
      </p:pic>
      <p:pic>
        <p:nvPicPr>
          <p:cNvPr id="4" name="Recording (5)">
            <a:hlinkClick r:id="" action="ppaction://media"/>
            <a:extLst>
              <a:ext uri="{FF2B5EF4-FFF2-40B4-BE49-F238E27FC236}">
                <a16:creationId xmlns:a16="http://schemas.microsoft.com/office/drawing/2014/main" id="{E319B501-9160-44B7-B218-FACCBAAD9A9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840.6458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66250" y="5016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0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2489D-CC0E-BADE-8CEA-2E6546CE5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E17FF-DCA2-E3FD-1EE8-B0C54ACF4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522135"/>
          </a:xfrm>
        </p:spPr>
        <p:txBody>
          <a:bodyPr>
            <a:normAutofit fontScale="90000"/>
          </a:bodyPr>
          <a:lstStyle/>
          <a:p>
            <a:r>
              <a:rPr lang="en-US" sz="4400"/>
              <a:t>Ground Control Station Software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3218BE-0C12-E2E4-C40E-FCBABBAC2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233977"/>
              </p:ext>
            </p:extLst>
          </p:nvPr>
        </p:nvGraphicFramePr>
        <p:xfrm>
          <a:off x="824722" y="1500324"/>
          <a:ext cx="10545220" cy="39180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72610">
                  <a:extLst>
                    <a:ext uri="{9D8B030D-6E8A-4147-A177-3AD203B41FA5}">
                      <a16:colId xmlns:a16="http://schemas.microsoft.com/office/drawing/2014/main" val="3127073731"/>
                    </a:ext>
                  </a:extLst>
                </a:gridCol>
                <a:gridCol w="5272610">
                  <a:extLst>
                    <a:ext uri="{9D8B030D-6E8A-4147-A177-3AD203B41FA5}">
                      <a16:colId xmlns:a16="http://schemas.microsoft.com/office/drawing/2014/main" val="3849008595"/>
                    </a:ext>
                  </a:extLst>
                </a:gridCol>
              </a:tblGrid>
              <a:tr h="443301">
                <a:tc>
                  <a:txBody>
                    <a:bodyPr/>
                    <a:lstStyle/>
                    <a:p>
                      <a:r>
                        <a:rPr lang="en-US" b="1">
                          <a:latin typeface="Bodoni MT"/>
                        </a:rPr>
                        <a:t>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Bodoni MT"/>
                        </a:rPr>
                        <a:t>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080391"/>
                  </a:ext>
                </a:extLst>
              </a:tr>
              <a:tr h="923823">
                <a:tc>
                  <a:txBody>
                    <a:bodyPr/>
                    <a:lstStyle/>
                    <a:p>
                      <a:r>
                        <a:rPr lang="en-US" err="1">
                          <a:latin typeface="Bodoni MT"/>
                        </a:rPr>
                        <a:t>QGroundControl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An open-source Ground Control Station application designed to control and configure unmanned vehicles running PX4 Pro or </a:t>
                      </a:r>
                      <a:r>
                        <a:rPr lang="en-US" sz="1800" b="0" i="0" u="none" strike="noStrike" noProof="0" err="1">
                          <a:latin typeface="Bodoni MT"/>
                        </a:rPr>
                        <a:t>ArduPilot</a:t>
                      </a:r>
                      <a:r>
                        <a:rPr lang="en-US" sz="1800" b="0" i="0" u="none" strike="noStrike" noProof="0">
                          <a:latin typeface="Bodoni MT"/>
                        </a:rPr>
                        <a:t> autopilots. It provides real-time flight monitoring, and advanced mission planning across platforms (i.e. Windows, macOS, Linux, iOS, and Android).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471282"/>
                  </a:ext>
                </a:extLst>
              </a:tr>
              <a:tr h="923823">
                <a:tc>
                  <a:txBody>
                    <a:bodyPr/>
                    <a:lstStyle/>
                    <a:p>
                      <a:r>
                        <a:rPr lang="en-US" err="1">
                          <a:latin typeface="Bodoni MT"/>
                        </a:rPr>
                        <a:t>MissionPlanner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An open-source Ground Control Station application designed to configure, tune, and monitor vehicles that are </a:t>
                      </a:r>
                      <a:r>
                        <a:rPr lang="en-US" sz="1800" b="0" i="0" u="none" strike="noStrike" noProof="0" err="1">
                          <a:latin typeface="Bodoni MT"/>
                        </a:rPr>
                        <a:t>ArduPilot</a:t>
                      </a:r>
                      <a:r>
                        <a:rPr lang="en-US" sz="1800" b="0" i="0" u="none" strike="noStrike" noProof="0">
                          <a:latin typeface="Bodoni MT"/>
                        </a:rPr>
                        <a:t> based. It allows for planning and execution of complex autonomous missions using GPS, real-time telemetry, and data logs. It is primarily designed for Windows.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63474"/>
                  </a:ext>
                </a:extLst>
              </a:tr>
            </a:tbl>
          </a:graphicData>
        </a:graphic>
      </p:graphicFrame>
      <p:pic>
        <p:nvPicPr>
          <p:cNvPr id="4" name="Ground Control Station Software">
            <a:hlinkClick r:id="" action="ppaction://media"/>
            <a:extLst>
              <a:ext uri="{FF2B5EF4-FFF2-40B4-BE49-F238E27FC236}">
                <a16:creationId xmlns:a16="http://schemas.microsoft.com/office/drawing/2014/main" id="{2832D1D3-2747-5BF9-BCA9-D59DBFE4D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08253" y="6577952"/>
            <a:ext cx="286367" cy="278969"/>
          </a:xfrm>
          <a:prstGeom prst="rect">
            <a:avLst/>
          </a:prstGeom>
        </p:spPr>
      </p:pic>
      <p:pic>
        <p:nvPicPr>
          <p:cNvPr id="7" name="Picture 6" descr="A person in a tuxedo smiling&#10;&#10;AI-generated content may be incorrect.">
            <a:extLst>
              <a:ext uri="{FF2B5EF4-FFF2-40B4-BE49-F238E27FC236}">
                <a16:creationId xmlns:a16="http://schemas.microsoft.com/office/drawing/2014/main" id="{74D0A694-7BCF-EBAE-BE9A-9554996F6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1781" y="-1693"/>
            <a:ext cx="907946" cy="116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3DC8F-E0A8-93B5-29D5-F72D0280A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545261"/>
          </a:xfrm>
        </p:spPr>
        <p:txBody>
          <a:bodyPr>
            <a:normAutofit fontScale="90000"/>
          </a:bodyPr>
          <a:lstStyle/>
          <a:p>
            <a:r>
              <a:rPr lang="en-US" sz="4800">
                <a:latin typeface="Trade Gothic Next"/>
              </a:rPr>
              <a:t>Computer Vision Algorithms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49B8B2-0A07-FB36-8251-99C6D90EE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999495"/>
              </p:ext>
            </p:extLst>
          </p:nvPr>
        </p:nvGraphicFramePr>
        <p:xfrm>
          <a:off x="841130" y="1714041"/>
          <a:ext cx="10514745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4840">
                  <a:extLst>
                    <a:ext uri="{9D8B030D-6E8A-4147-A177-3AD203B41FA5}">
                      <a16:colId xmlns:a16="http://schemas.microsoft.com/office/drawing/2014/main" val="3271933496"/>
                    </a:ext>
                  </a:extLst>
                </a:gridCol>
                <a:gridCol w="7389905">
                  <a:extLst>
                    <a:ext uri="{9D8B030D-6E8A-4147-A177-3AD203B41FA5}">
                      <a16:colId xmlns:a16="http://schemas.microsoft.com/office/drawing/2014/main" val="91662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latin typeface="Trade Gothic Next"/>
                        </a:rPr>
                        <a:t>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>
                          <a:latin typeface="Trade Gothic Next"/>
                        </a:rPr>
                        <a:t>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7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Trade Gothic Next"/>
                        </a:rPr>
                        <a:t>YOLO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Trade Gothic Next"/>
                        </a:rPr>
                        <a:t>Fast, single-stage object detector that balances real-time speed with strong accuracy, making it ideal for dynamic environments like aerial surveillance</a:t>
                      </a:r>
                      <a:endParaRPr lang="en-US">
                        <a:latin typeface="Trade Gothic Nex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88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Trade Gothic Next"/>
                        </a:rPr>
                        <a:t>SSD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Trade Gothic Next"/>
                        </a:rPr>
                        <a:t>Single-stage detector optimized for speed and efficiency on embedded systems, but it sacrifices accuracy—especially for small or distant objects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07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Trade Gothic Next"/>
                        </a:rPr>
                        <a:t>R-CNN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Trade Gothic Next"/>
                        </a:rPr>
                        <a:t>Uses a two-stage detection pipeline that delivers very high accuracy and robustness to occlusion, but they are too computationally heavy for real-time embedded use</a:t>
                      </a:r>
                      <a:endParaRPr lang="en-US">
                        <a:latin typeface="Trade Gothic Nex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50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Trade Gothic Next"/>
                        </a:rPr>
                        <a:t>NanoOWL / YOLO-World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Trade Gothic Next"/>
                        </a:rPr>
                        <a:t>An open-vocabulary, vision-language detector that enables flexible text-prompt–based object detection on edge devices, trading some accuracy for adaptability without retraining</a:t>
                      </a:r>
                      <a:endParaRPr lang="en-US">
                        <a:latin typeface="Trade Gothic Nex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856335"/>
                  </a:ext>
                </a:extLst>
              </a:tr>
            </a:tbl>
          </a:graphicData>
        </a:graphic>
      </p:graphicFrame>
      <p:pic>
        <p:nvPicPr>
          <p:cNvPr id="6" name="Picture 5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51DDC3DD-0A78-3C5E-CF3D-F40BE7DE9B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137" r="11137"/>
          <a:stretch>
            <a:fillRect/>
          </a:stretch>
        </p:blipFill>
        <p:spPr>
          <a:xfrm rot="5400000">
            <a:off x="10876190" y="-23176"/>
            <a:ext cx="1290708" cy="1341511"/>
          </a:xfrm>
          <a:prstGeom prst="rect">
            <a:avLst/>
          </a:prstGeom>
        </p:spPr>
      </p:pic>
      <p:pic>
        <p:nvPicPr>
          <p:cNvPr id="4" name="Vision Algorithms">
            <a:hlinkClick r:id="" action="ppaction://media"/>
            <a:extLst>
              <a:ext uri="{FF2B5EF4-FFF2-40B4-BE49-F238E27FC236}">
                <a16:creationId xmlns:a16="http://schemas.microsoft.com/office/drawing/2014/main" id="{B7D4F622-F99B-E2EF-A663-EC8F327E1D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99690" y="5813050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6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F877-2F4B-90D4-998E-1A8E8660FC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531971"/>
          </a:xfrm>
        </p:spPr>
        <p:txBody>
          <a:bodyPr>
            <a:normAutofit fontScale="90000"/>
          </a:bodyPr>
          <a:lstStyle/>
          <a:p>
            <a:r>
              <a:rPr lang="en-US" sz="4800"/>
              <a:t>Which YOLO version to Use?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5EC1A9-0EB8-724E-E362-3AD83931DE1E}"/>
              </a:ext>
            </a:extLst>
          </p:cNvPr>
          <p:cNvSpPr txBox="1"/>
          <p:nvPr/>
        </p:nvSpPr>
        <p:spPr>
          <a:xfrm>
            <a:off x="421082" y="4678711"/>
            <a:ext cx="111454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Bodoni MT"/>
                <a:ea typeface="+mn-lt"/>
                <a:cs typeface="+mn-lt"/>
              </a:rPr>
              <a:t>YOLOv5 is the best choice because it offers the strongest balance of speed, accuracy, and deploy ability for real-time aerial detection. </a:t>
            </a:r>
            <a:endParaRPr lang="en-US">
              <a:latin typeface="Bodoni MT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1AADF34-5580-E192-11F3-0B0421905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201788"/>
              </p:ext>
            </p:extLst>
          </p:nvPr>
        </p:nvGraphicFramePr>
        <p:xfrm>
          <a:off x="412016" y="1266741"/>
          <a:ext cx="11151073" cy="3102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8018">
                  <a:extLst>
                    <a:ext uri="{9D8B030D-6E8A-4147-A177-3AD203B41FA5}">
                      <a16:colId xmlns:a16="http://schemas.microsoft.com/office/drawing/2014/main" val="1768920568"/>
                    </a:ext>
                  </a:extLst>
                </a:gridCol>
                <a:gridCol w="2803583">
                  <a:extLst>
                    <a:ext uri="{9D8B030D-6E8A-4147-A177-3AD203B41FA5}">
                      <a16:colId xmlns:a16="http://schemas.microsoft.com/office/drawing/2014/main" val="2408546686"/>
                    </a:ext>
                  </a:extLst>
                </a:gridCol>
                <a:gridCol w="2827547">
                  <a:extLst>
                    <a:ext uri="{9D8B030D-6E8A-4147-A177-3AD203B41FA5}">
                      <a16:colId xmlns:a16="http://schemas.microsoft.com/office/drawing/2014/main" val="4151095715"/>
                    </a:ext>
                  </a:extLst>
                </a:gridCol>
                <a:gridCol w="4261925">
                  <a:extLst>
                    <a:ext uri="{9D8B030D-6E8A-4147-A177-3AD203B41FA5}">
                      <a16:colId xmlns:a16="http://schemas.microsoft.com/office/drawing/2014/main" val="132329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Cons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Summary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54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YOLOv3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Simple, fast, low computing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Lower accuracy, weaker with small 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Older model; falls short for robust real-time aerial detection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YOLOv4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Improved accuracy and speed compared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Less optimized compared to newer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Proven option for drone detection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26302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>
                          <a:latin typeface="Bodoni MT"/>
                        </a:rPr>
                        <a:t>YOLOv5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err="1">
                          <a:latin typeface="Bodoni MT"/>
                        </a:rPr>
                        <a:t>PyTorch</a:t>
                      </a:r>
                      <a:r>
                        <a:rPr lang="en-US" sz="1400">
                          <a:latin typeface="Bodoni MT"/>
                        </a:rPr>
                        <a:t> implementation; easy to train and deploy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>
                          <a:latin typeface="Bodoni MT"/>
                        </a:rPr>
                        <a:t>Large models may be too heavy Orin 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>
                          <a:latin typeface="Bodoni MT"/>
                        </a:rPr>
                        <a:t>Well-rounded, great for real-time aerial detection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9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YOLOv7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Excellent accuracy and efficient 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Heavier than v5; requiring opt. for embedded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Best for accuracy versus speed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44443"/>
                  </a:ext>
                </a:extLst>
              </a:tr>
              <a:tr h="658962"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YOLOv8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Streamlined training and deployment, supports detection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Less UAV-specific research compared to 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Bodoni MT"/>
                        </a:rPr>
                        <a:t>Versatile option, but adoption in aerial platforms still emerging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8620"/>
                  </a:ext>
                </a:extLst>
              </a:tr>
            </a:tbl>
          </a:graphicData>
        </a:graphic>
      </p:graphicFrame>
      <p:pic>
        <p:nvPicPr>
          <p:cNvPr id="6" name="Picture 5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8359C579-8CB7-3166-8893-73AA96F3758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137" r="11137"/>
          <a:stretch>
            <a:fillRect/>
          </a:stretch>
        </p:blipFill>
        <p:spPr>
          <a:xfrm rot="5400000">
            <a:off x="10925528" y="-28658"/>
            <a:ext cx="1235888" cy="1297655"/>
          </a:xfrm>
          <a:prstGeom prst="rect">
            <a:avLst/>
          </a:prstGeom>
        </p:spPr>
      </p:pic>
      <p:pic>
        <p:nvPicPr>
          <p:cNvPr id="3" name="YOLO Version">
            <a:hlinkClick r:id="" action="ppaction://media"/>
            <a:extLst>
              <a:ext uri="{FF2B5EF4-FFF2-40B4-BE49-F238E27FC236}">
                <a16:creationId xmlns:a16="http://schemas.microsoft.com/office/drawing/2014/main" id="{10FBD73D-CE98-DD51-137A-536B8B842E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11329" y="5512332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6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FA9BD-20CB-6400-D501-88E498062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496529"/>
          </a:xfrm>
        </p:spPr>
        <p:txBody>
          <a:bodyPr>
            <a:normAutofit fontScale="90000"/>
          </a:bodyPr>
          <a:lstStyle/>
          <a:p>
            <a:r>
              <a:rPr lang="en-US" sz="4800">
                <a:latin typeface="Trade Gothic Next"/>
              </a:rPr>
              <a:t>Train Custom YOLOv5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F01C7D-4425-1AA6-8CC2-87575ADA1B24}"/>
              </a:ext>
            </a:extLst>
          </p:cNvPr>
          <p:cNvSpPr txBox="1"/>
          <p:nvPr/>
        </p:nvSpPr>
        <p:spPr>
          <a:xfrm>
            <a:off x="850994" y="1210570"/>
            <a:ext cx="1027186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rade Gothic Next"/>
                <a:cs typeface="Times New Roman"/>
              </a:rPr>
              <a:t>Organizing the dataset structure may seem like an intuitive task, but YOLOv5 requires a very specific folder hierarchy to function correctly. Each dataset must contain two main directories: one for images and one for labels. The image folder should include .jpg or .</a:t>
            </a:r>
            <a:r>
              <a:rPr lang="en-US" err="1">
                <a:latin typeface="Trade Gothic Next"/>
                <a:cs typeface="Times New Roman"/>
              </a:rPr>
              <a:t>png</a:t>
            </a:r>
            <a:r>
              <a:rPr lang="en-US">
                <a:latin typeface="Trade Gothic Next"/>
                <a:cs typeface="Times New Roman"/>
              </a:rPr>
              <a:t> files, while the label folder should contain corresponding .txt files where each line defines a bounding box using the structure &lt;</a:t>
            </a:r>
            <a:r>
              <a:rPr lang="en-US" err="1">
                <a:latin typeface="Trade Gothic Next"/>
                <a:cs typeface="Times New Roman"/>
              </a:rPr>
              <a:t>class_id</a:t>
            </a:r>
            <a:r>
              <a:rPr lang="en-US">
                <a:latin typeface="Trade Gothic Next"/>
                <a:cs typeface="Times New Roman"/>
              </a:rPr>
              <a:t>&gt; &lt;</a:t>
            </a:r>
            <a:r>
              <a:rPr lang="en-US" err="1">
                <a:latin typeface="Trade Gothic Next"/>
                <a:cs typeface="Times New Roman"/>
              </a:rPr>
              <a:t>x_center</a:t>
            </a:r>
            <a:r>
              <a:rPr lang="en-US">
                <a:latin typeface="Trade Gothic Next"/>
                <a:cs typeface="Times New Roman"/>
              </a:rPr>
              <a:t>&gt; &lt;</a:t>
            </a:r>
            <a:r>
              <a:rPr lang="en-US" err="1">
                <a:latin typeface="Trade Gothic Next"/>
                <a:cs typeface="Times New Roman"/>
              </a:rPr>
              <a:t>y_center</a:t>
            </a:r>
            <a:r>
              <a:rPr lang="en-US">
                <a:latin typeface="Trade Gothic Next"/>
                <a:cs typeface="Times New Roman"/>
              </a:rPr>
              <a:t>&gt; &lt;width&gt; &lt;height&gt;, with all coordinates normalized between 0 and 1. Maintaining this structure ensures YOLOv5 can efficiently pair images with annotations during training and validation. </a:t>
            </a:r>
          </a:p>
          <a:p>
            <a:endParaRPr lang="en-US">
              <a:solidFill>
                <a:schemeClr val="tx2"/>
              </a:solidFill>
              <a:latin typeface="Trade Gothic Next"/>
              <a:cs typeface="Times New Roman"/>
            </a:endParaRPr>
          </a:p>
          <a:p>
            <a:endParaRPr lang="en-US">
              <a:solidFill>
                <a:schemeClr val="tx2"/>
              </a:solidFill>
              <a:latin typeface="Trade Gothic Next"/>
              <a:cs typeface="Times New Roman"/>
            </a:endParaRPr>
          </a:p>
        </p:txBody>
      </p:sp>
      <p:pic>
        <p:nvPicPr>
          <p:cNvPr id="4" name="Picture 3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2B6509EC-8C16-74F8-2E73-EABAB76146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601" y="3216544"/>
            <a:ext cx="1647825" cy="2543175"/>
          </a:xfrm>
          <a:prstGeom prst="rect">
            <a:avLst/>
          </a:prstGeom>
        </p:spPr>
      </p:pic>
      <p:pic>
        <p:nvPicPr>
          <p:cNvPr id="5" name="Picture 4" descr="A white background with text&#10;&#10;AI-generated content may be incorrect.">
            <a:extLst>
              <a:ext uri="{FF2B5EF4-FFF2-40B4-BE49-F238E27FC236}">
                <a16:creationId xmlns:a16="http://schemas.microsoft.com/office/drawing/2014/main" id="{B2F5C283-94EE-A124-F242-AE3698BEB5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3741" y="3537709"/>
            <a:ext cx="3019425" cy="1638300"/>
          </a:xfrm>
          <a:prstGeom prst="rect">
            <a:avLst/>
          </a:prstGeom>
        </p:spPr>
      </p:pic>
      <p:pic>
        <p:nvPicPr>
          <p:cNvPr id="8" name="Picture 7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E2E2F44B-394A-17BB-355D-E050F1CEFAA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137" r="11137"/>
          <a:stretch>
            <a:fillRect/>
          </a:stretch>
        </p:blipFill>
        <p:spPr>
          <a:xfrm rot="5400000">
            <a:off x="10925528" y="-28658"/>
            <a:ext cx="1235888" cy="129765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DB83EF4-2629-3103-D60C-27AA99CC3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590" y="3316930"/>
            <a:ext cx="4282883" cy="210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Training YOLO">
            <a:hlinkClick r:id="" action="ppaction://media"/>
            <a:extLst>
              <a:ext uri="{FF2B5EF4-FFF2-40B4-BE49-F238E27FC236}">
                <a16:creationId xmlns:a16="http://schemas.microsoft.com/office/drawing/2014/main" id="{6E606507-B8BB-3F39-4BA7-B5224FE6B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298978" y="5515244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8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69DE5-1945-1224-326C-74C1665A8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9407-9E41-A70A-A501-CCBA7F797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039905" cy="2037651"/>
          </a:xfrm>
        </p:spPr>
        <p:txBody>
          <a:bodyPr>
            <a:normAutofit fontScale="90000"/>
          </a:bodyPr>
          <a:lstStyle/>
          <a:p>
            <a:r>
              <a:rPr lang="en-US"/>
              <a:t>Prototyping and Testing</a:t>
            </a:r>
          </a:p>
        </p:txBody>
      </p:sp>
    </p:spTree>
    <p:extLst>
      <p:ext uri="{BB962C8B-B14F-4D97-AF65-F5344CB8AC3E}">
        <p14:creationId xmlns:p14="http://schemas.microsoft.com/office/powerpoint/2010/main" val="3266570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EE62F-F757-97CA-69BF-74C05CF95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04057"/>
            <a:ext cx="10320528" cy="1187676"/>
          </a:xfrm>
        </p:spPr>
        <p:txBody>
          <a:bodyPr/>
          <a:lstStyle/>
          <a:p>
            <a:r>
              <a:rPr lang="en-US"/>
              <a:t>Mechanical Prototyping &amp;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84BB1-16D4-8510-7BFE-056208DE46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020" y="2203194"/>
            <a:ext cx="5181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b="1">
                <a:latin typeface="Bodoni MT"/>
              </a:rPr>
              <a:t>Continuous Process</a:t>
            </a:r>
          </a:p>
          <a:p>
            <a:r>
              <a:rPr lang="en-US" sz="2400" b="1">
                <a:latin typeface="Bodoni MT"/>
              </a:rPr>
              <a:t>Test mechanical components</a:t>
            </a:r>
          </a:p>
          <a:p>
            <a:r>
              <a:rPr lang="en-US" sz="2400" b="1">
                <a:latin typeface="Bodoni MT"/>
              </a:rPr>
              <a:t>Performance evaluation</a:t>
            </a:r>
          </a:p>
          <a:p>
            <a:r>
              <a:rPr lang="en-US" sz="2400" b="1">
                <a:latin typeface="Bodoni MT"/>
              </a:rPr>
              <a:t>Problem and proposed solution</a:t>
            </a:r>
          </a:p>
          <a:p>
            <a:r>
              <a:rPr lang="en-US" sz="2400" b="1">
                <a:latin typeface="Bodoni MT"/>
              </a:rPr>
              <a:t>Success</a:t>
            </a:r>
          </a:p>
          <a:p>
            <a:endParaRPr lang="en-US" sz="2400" b="1">
              <a:latin typeface="Bodoni MT"/>
            </a:endParaRPr>
          </a:p>
          <a:p>
            <a:pPr marL="0" indent="0">
              <a:buNone/>
            </a:pPr>
            <a:endParaRPr lang="en-US" sz="2400" b="1">
              <a:latin typeface="Bodoni MT"/>
            </a:endParaRPr>
          </a:p>
          <a:p>
            <a:endParaRPr lang="en-US" b="1">
              <a:latin typeface="Bodoni M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82616-224C-DC6E-0F91-81634111B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9464" y="1825625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b="1">
              <a:latin typeface="Bodoni MT"/>
            </a:endParaRPr>
          </a:p>
          <a:p>
            <a:endParaRPr lang="en-US" sz="2400" b="1">
              <a:latin typeface="Bodoni MT"/>
            </a:endParaRPr>
          </a:p>
          <a:p>
            <a:endParaRPr lang="en-US" sz="2400" b="1">
              <a:latin typeface="Bodoni MT"/>
            </a:endParaRPr>
          </a:p>
        </p:txBody>
      </p:sp>
      <p:pic>
        <p:nvPicPr>
          <p:cNvPr id="6" name="Picture 5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69A56DCD-B183-101F-6D9F-FDCA8DC1CC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44" b="444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8A37CF-BEFD-4D89-C903-659AC3372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6106" y="1631953"/>
            <a:ext cx="3554067" cy="47435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16CFC-9B69-427D-9F04-A56FE97F08B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931" b="11481"/>
          <a:stretch>
            <a:fillRect/>
          </a:stretch>
        </p:blipFill>
        <p:spPr>
          <a:xfrm>
            <a:off x="8883096" y="2299493"/>
            <a:ext cx="3244896" cy="3403601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F49CB16F-2C22-8295-E584-75B60116EF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53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56"/>
    </mc:Choice>
    <mc:Fallback xmlns="">
      <p:transition spd="slow" advTm="30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F3541-803F-A0DE-9831-DBF28D1EB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6" y="171201"/>
            <a:ext cx="10930128" cy="1132258"/>
          </a:xfrm>
        </p:spPr>
        <p:txBody>
          <a:bodyPr/>
          <a:lstStyle/>
          <a:p>
            <a:r>
              <a:rPr lang="en-US"/>
              <a:t>Software Prototypes &amp;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B8769-7F12-9C01-CC44-9215C504CC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7609" y="1953812"/>
            <a:ext cx="4334143" cy="452937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400">
                <a:latin typeface="Bodoni MT"/>
              </a:rPr>
              <a:t>The two videos to the right show the results of the RGB human detection model. The model runs smoothly is a variety of lighting and has a range of at least 42 feet. However, the model has trouble detecting a human depending on their orientation. </a:t>
            </a:r>
          </a:p>
          <a:p>
            <a:r>
              <a:rPr lang="en-US" sz="2400">
                <a:latin typeface="Bodoni MT"/>
              </a:rPr>
              <a:t>Overall, the model is a success. For best usage, ensure the camera is placed in a well-lit room.</a:t>
            </a:r>
            <a:endParaRPr lang="en-US"/>
          </a:p>
        </p:txBody>
      </p:sp>
      <p:pic>
        <p:nvPicPr>
          <p:cNvPr id="6" name="Distance_Edit">
            <a:hlinkClick r:id="" action="ppaction://media"/>
            <a:extLst>
              <a:ext uri="{FF2B5EF4-FFF2-40B4-BE49-F238E27FC236}">
                <a16:creationId xmlns:a16="http://schemas.microsoft.com/office/drawing/2014/main" id="{A2160540-C429-331B-DBAA-659B1533F6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632959" y="1021957"/>
            <a:ext cx="3355651" cy="2573709"/>
          </a:xfrm>
          <a:prstGeom prst="rect">
            <a:avLst/>
          </a:prstGeom>
        </p:spPr>
      </p:pic>
      <p:pic>
        <p:nvPicPr>
          <p:cNvPr id="8" name="Video Project 3">
            <a:hlinkClick r:id="" action="ppaction://media"/>
            <a:extLst>
              <a:ext uri="{FF2B5EF4-FFF2-40B4-BE49-F238E27FC236}">
                <a16:creationId xmlns:a16="http://schemas.microsoft.com/office/drawing/2014/main" id="{1D6DB22F-398A-5AF2-8C5F-CF9D6CC0D31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33580" y="3879914"/>
            <a:ext cx="3377015" cy="2523859"/>
          </a:xfrm>
          <a:prstGeom prst="rect">
            <a:avLst/>
          </a:prstGeom>
        </p:spPr>
      </p:pic>
      <p:pic>
        <p:nvPicPr>
          <p:cNvPr id="4" name="RGB Testing">
            <a:hlinkClick r:id="" action="ppaction://media"/>
            <a:extLst>
              <a:ext uri="{FF2B5EF4-FFF2-40B4-BE49-F238E27FC236}">
                <a16:creationId xmlns:a16="http://schemas.microsoft.com/office/drawing/2014/main" id="{DEE1B1CF-9EC4-4F25-EB80-F6CAEC09C7C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484319" y="5954367"/>
            <a:ext cx="244475" cy="244475"/>
          </a:xfrm>
          <a:prstGeom prst="rect">
            <a:avLst/>
          </a:prstGeom>
        </p:spPr>
      </p:pic>
      <p:pic>
        <p:nvPicPr>
          <p:cNvPr id="5" name="Picture 4" descr="A person wearing a cowboy hat taking a selfie&#10;&#10;AI-generated content may be incorrect.">
            <a:extLst>
              <a:ext uri="{FF2B5EF4-FFF2-40B4-BE49-F238E27FC236}">
                <a16:creationId xmlns:a16="http://schemas.microsoft.com/office/drawing/2014/main" id="{1A5A08F1-DAE8-6378-DC49-289B8D4FE40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137" r="11137"/>
          <a:stretch>
            <a:fillRect/>
          </a:stretch>
        </p:blipFill>
        <p:spPr>
          <a:xfrm rot="5400000">
            <a:off x="10925528" y="-28658"/>
            <a:ext cx="1235888" cy="1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8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6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98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96EE-B690-E313-5260-6D88E928E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9ACC9-582F-D7BE-9B23-69B9D0723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10930128" cy="1132258"/>
          </a:xfrm>
        </p:spPr>
        <p:txBody>
          <a:bodyPr/>
          <a:lstStyle/>
          <a:p>
            <a:r>
              <a:rPr lang="en-US"/>
              <a:t>Issues and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3F530-658B-3F19-F978-90F8DBE3E6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1825625"/>
            <a:ext cx="5181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400" b="1">
              <a:latin typeface="Bodoni MT"/>
            </a:endParaRPr>
          </a:p>
          <a:p>
            <a:pPr marL="0" indent="0">
              <a:buNone/>
            </a:pPr>
            <a:endParaRPr lang="en-US" sz="2400" b="1">
              <a:latin typeface="Bodoni MT"/>
            </a:endParaRPr>
          </a:p>
          <a:p>
            <a:endParaRPr lang="en-US" b="1">
              <a:latin typeface="Bodoni M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DDE05-0B62-B172-A1CA-50EE1A7BE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9464" y="1825625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 b="1">
              <a:latin typeface="Bodoni MT"/>
            </a:endParaRPr>
          </a:p>
          <a:p>
            <a:endParaRPr lang="en-US" sz="2400" b="1">
              <a:latin typeface="Bodoni MT"/>
            </a:endParaRPr>
          </a:p>
          <a:p>
            <a:endParaRPr lang="en-US" sz="2400" b="1">
              <a:latin typeface="Bodoni M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DE96E3-049E-6D90-36C9-4CC9EADC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904752"/>
              </p:ext>
            </p:extLst>
          </p:nvPr>
        </p:nvGraphicFramePr>
        <p:xfrm>
          <a:off x="1537854" y="1676400"/>
          <a:ext cx="9107992" cy="4293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53996">
                  <a:extLst>
                    <a:ext uri="{9D8B030D-6E8A-4147-A177-3AD203B41FA5}">
                      <a16:colId xmlns:a16="http://schemas.microsoft.com/office/drawing/2014/main" val="2403179431"/>
                    </a:ext>
                  </a:extLst>
                </a:gridCol>
                <a:gridCol w="4553996">
                  <a:extLst>
                    <a:ext uri="{9D8B030D-6E8A-4147-A177-3AD203B41FA5}">
                      <a16:colId xmlns:a16="http://schemas.microsoft.com/office/drawing/2014/main" val="2105970069"/>
                    </a:ext>
                  </a:extLst>
                </a:gridCol>
              </a:tblGrid>
              <a:tr h="53230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b="1">
                          <a:latin typeface="Bodoni MT"/>
                        </a:rPr>
                        <a:t>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Bodoni MT"/>
                        </a:rPr>
                        <a:t>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97347"/>
                  </a:ext>
                </a:extLst>
              </a:tr>
              <a:tr h="926606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New motors are short; propellers are too close to drone frame.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Spacers implemented to increase propeller height.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73591"/>
                  </a:ext>
                </a:extLst>
              </a:tr>
              <a:tr h="56204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Electrical noise affecting sensor readings during high throttle.</a:t>
                      </a:r>
                      <a:endParaRPr lang="en-US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Improved cable routing and grounding.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20526"/>
                  </a:ext>
                </a:extLst>
              </a:tr>
              <a:tr h="5323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Intermittent communication delays between Jetson and Cube Black.</a:t>
                      </a:r>
                      <a:endParaRPr lang="en-US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Adjusted baud rates and prioritized </a:t>
                      </a:r>
                      <a:r>
                        <a:rPr lang="en-US" sz="1800" b="0" i="0" u="none" strike="noStrike" noProof="0" err="1">
                          <a:latin typeface="Bodoni MT"/>
                        </a:rPr>
                        <a:t>MAVLink</a:t>
                      </a:r>
                      <a:r>
                        <a:rPr lang="en-US" sz="1800" b="0" i="0" u="none" strike="noStrike" noProof="0">
                          <a:latin typeface="Bodoni MT"/>
                        </a:rPr>
                        <a:t> message streams.</a:t>
                      </a:r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116591"/>
                  </a:ext>
                </a:extLst>
              </a:tr>
              <a:tr h="5323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Limited battery life under full payload conditions.</a:t>
                      </a:r>
                      <a:endParaRPr lang="en-US">
                        <a:latin typeface="Bodoni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Bodoni MT"/>
                        </a:rPr>
                        <a:t>Optimized power management and reduced unnecessary background processes</a:t>
                      </a:r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89715"/>
                  </a:ext>
                </a:extLst>
              </a:tr>
              <a:tr h="532306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Limited wi-fi range with just a wi-fi dongle on drone.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Add a router next to the ground computer as the main hub for the wi-fi and connect all devices to it to increase range.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949499"/>
                  </a:ext>
                </a:extLst>
              </a:tr>
            </a:tbl>
          </a:graphicData>
        </a:graphic>
      </p:graphicFrame>
      <p:pic>
        <p:nvPicPr>
          <p:cNvPr id="7" name="Picture 6" descr="A person in a black shirt&#10;&#10;AI-generated content may be incorrect.">
            <a:extLst>
              <a:ext uri="{FF2B5EF4-FFF2-40B4-BE49-F238E27FC236}">
                <a16:creationId xmlns:a16="http://schemas.microsoft.com/office/drawing/2014/main" id="{D4506648-8788-95B5-908A-474305B80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9867" y="1868"/>
            <a:ext cx="1256269" cy="1209388"/>
          </a:xfrm>
          <a:prstGeom prst="rect">
            <a:avLst/>
          </a:prstGeom>
        </p:spPr>
      </p:pic>
      <p:pic>
        <p:nvPicPr>
          <p:cNvPr id="6" name="Slide 37">
            <a:hlinkClick r:id="" action="ppaction://media"/>
            <a:extLst>
              <a:ext uri="{FF2B5EF4-FFF2-40B4-BE49-F238E27FC236}">
                <a16:creationId xmlns:a16="http://schemas.microsoft.com/office/drawing/2014/main" id="{604FED8D-A115-14D5-748D-60BD8299F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14686" y="5623044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5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CF926-A9F1-876C-88FF-02191C4CF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E6EC6-1720-B3DB-232A-C9A671953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2037651"/>
          </a:xfrm>
        </p:spPr>
        <p:txBody>
          <a:bodyPr>
            <a:noAutofit/>
          </a:bodyPr>
          <a:lstStyle/>
          <a:p>
            <a:r>
              <a:rPr lang="en-US" sz="8800"/>
              <a:t>Administrative content, Progression and Planning</a:t>
            </a:r>
          </a:p>
        </p:txBody>
      </p:sp>
    </p:spTree>
    <p:extLst>
      <p:ext uri="{BB962C8B-B14F-4D97-AF65-F5344CB8AC3E}">
        <p14:creationId xmlns:p14="http://schemas.microsoft.com/office/powerpoint/2010/main" val="1072160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F444C-3FD3-C06F-E28F-354D28ADC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</a:t>
            </a:r>
          </a:p>
        </p:txBody>
      </p:sp>
      <p:pic>
        <p:nvPicPr>
          <p:cNvPr id="6" name="Picture 5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599EB962-28B1-D94B-1530-EFF72443EF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42FEBDB-F37D-3D5A-6B8F-5453878F6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300912"/>
              </p:ext>
            </p:extLst>
          </p:nvPr>
        </p:nvGraphicFramePr>
        <p:xfrm>
          <a:off x="589359" y="1529953"/>
          <a:ext cx="10978585" cy="4513889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195717">
                  <a:extLst>
                    <a:ext uri="{9D8B030D-6E8A-4147-A177-3AD203B41FA5}">
                      <a16:colId xmlns:a16="http://schemas.microsoft.com/office/drawing/2014/main" val="1124142944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3217393045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1731128962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2559862333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4078583496"/>
                    </a:ext>
                  </a:extLst>
                </a:gridCol>
              </a:tblGrid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Item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Price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Quantity 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Status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LMCO Property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290741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Drone Tubing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$17.99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570079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Drone 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>
                          <a:latin typeface="Bodoni M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70280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>
                          <a:latin typeface="Bodoni MT"/>
                        </a:rPr>
                        <a:t>SunnySky</a:t>
                      </a:r>
                      <a:r>
                        <a:rPr lang="en-US">
                          <a:latin typeface="Bodoni MT"/>
                        </a:rPr>
                        <a:t> 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$59.99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74673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Cube Black Flight Controller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40166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Jetson Xavier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23102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 Motor Mount Clamp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$42.99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19688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TMC </a:t>
                      </a:r>
                      <a:r>
                        <a:rPr lang="en-US" err="1">
                          <a:latin typeface="Bodoni MT"/>
                        </a:rPr>
                        <a:t>Reciever</a:t>
                      </a:r>
                      <a:r>
                        <a:rPr lang="en-US">
                          <a:latin typeface="Bodoni MT"/>
                        </a:rPr>
                        <a:t>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$23.98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308940"/>
                  </a:ext>
                </a:extLst>
              </a:tr>
              <a:tr h="43227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>
                          <a:latin typeface="Bodoni MT"/>
                        </a:rPr>
                        <a:t>Wifi</a:t>
                      </a:r>
                      <a:r>
                        <a:rPr lang="en-US">
                          <a:latin typeface="Bodoni MT"/>
                        </a:rPr>
                        <a:t> Adapter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$24.99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1592"/>
                  </a:ext>
                </a:extLst>
              </a:tr>
            </a:tbl>
          </a:graphicData>
        </a:graphic>
      </p:graphicFrame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68953CE-4CE1-3ED3-61F1-0F43BA3FC6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486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51"/>
    </mc:Choice>
    <mc:Fallback xmlns="">
      <p:transition spd="slow" advTm="41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AD28A-3EB7-2EF2-412E-1DC8B66F7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09B7-AC2E-6B1A-DCBF-56907DC5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</a:t>
            </a:r>
          </a:p>
        </p:txBody>
      </p:sp>
      <p:pic>
        <p:nvPicPr>
          <p:cNvPr id="6" name="Picture 5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6FABF02E-BB44-10EC-C9DB-7A4207ED72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1602AB-9DFE-3C92-D7CA-07DD365A3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932078"/>
              </p:ext>
            </p:extLst>
          </p:nvPr>
        </p:nvGraphicFramePr>
        <p:xfrm>
          <a:off x="589359" y="1529953"/>
          <a:ext cx="10978585" cy="4098279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195717">
                  <a:extLst>
                    <a:ext uri="{9D8B030D-6E8A-4147-A177-3AD203B41FA5}">
                      <a16:colId xmlns:a16="http://schemas.microsoft.com/office/drawing/2014/main" val="1124142944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3217393045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1731128962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2559862333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4078583496"/>
                    </a:ext>
                  </a:extLst>
                </a:gridCol>
              </a:tblGrid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Item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Price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Quantity 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Status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LMCO Property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290741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Voltage Regulator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$12.15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570079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Propellors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$36.99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Ordered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Bodoni M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70280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2 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74673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RGB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40166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IR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23102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Power Distribution 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19688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 err="1">
                          <a:latin typeface="Bodoni MT"/>
                        </a:rPr>
                        <a:t>Wifi</a:t>
                      </a:r>
                      <a:r>
                        <a:rPr lang="en-US">
                          <a:latin typeface="Bodoni MT"/>
                        </a:rPr>
                        <a:t> Antenna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308940"/>
                  </a:ext>
                </a:extLst>
              </a:tr>
              <a:tr h="43227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Cables/</a:t>
                      </a:r>
                      <a:r>
                        <a:rPr lang="en-US" err="1">
                          <a:latin typeface="Bodoni MT"/>
                        </a:rPr>
                        <a:t>Connectros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Various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1592"/>
                  </a:ext>
                </a:extLst>
              </a:tr>
            </a:tbl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95EB816-C586-3E21-8EB2-2558923E92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2057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78"/>
    </mc:Choice>
    <mc:Fallback xmlns="">
      <p:transition spd="slow" advTm="17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A3B8B-6561-5FD8-ECB9-6781A3F56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1E9F0-18AC-1DE0-1BF2-D75257F9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</a:t>
            </a:r>
          </a:p>
        </p:txBody>
      </p:sp>
      <p:pic>
        <p:nvPicPr>
          <p:cNvPr id="6" name="Picture 5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4E938547-C98D-45D3-3BF5-2E232FB316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0B50168-B193-C001-8104-13C06689B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374871"/>
              </p:ext>
            </p:extLst>
          </p:nvPr>
        </p:nvGraphicFramePr>
        <p:xfrm>
          <a:off x="589359" y="1529953"/>
          <a:ext cx="10978585" cy="236918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2195717">
                  <a:extLst>
                    <a:ext uri="{9D8B030D-6E8A-4147-A177-3AD203B41FA5}">
                      <a16:colId xmlns:a16="http://schemas.microsoft.com/office/drawing/2014/main" val="1124142944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3217393045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1731128962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2559862333"/>
                    </a:ext>
                  </a:extLst>
                </a:gridCol>
                <a:gridCol w="2195717">
                  <a:extLst>
                    <a:ext uri="{9D8B030D-6E8A-4147-A177-3AD203B41FA5}">
                      <a16:colId xmlns:a16="http://schemas.microsoft.com/office/drawing/2014/main" val="4078583496"/>
                    </a:ext>
                  </a:extLst>
                </a:gridCol>
              </a:tblGrid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Item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Price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Quantity 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Status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2"/>
                          </a:solidFill>
                          <a:latin typeface="Bodoni MT"/>
                        </a:rPr>
                        <a:t>LMCO Property</a:t>
                      </a:r>
                    </a:p>
                  </a:txBody>
                  <a:tcPr>
                    <a:solidFill>
                      <a:schemeClr val="bg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290741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Batteries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570079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Battery Charger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70280"/>
                  </a:ext>
                </a:extLst>
              </a:tr>
              <a:tr h="43227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Socket 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74673"/>
                  </a:ext>
                </a:extLst>
              </a:tr>
              <a:tr h="627529">
                <a:tc>
                  <a:txBody>
                    <a:bodyPr/>
                    <a:lstStyle/>
                    <a:p>
                      <a:r>
                        <a:rPr lang="en-US">
                          <a:latin typeface="Bodoni MT"/>
                        </a:rPr>
                        <a:t>Long Range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Bodoni MT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4016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369822-485E-3C53-602B-60345D4607B8}"/>
              </a:ext>
            </a:extLst>
          </p:cNvPr>
          <p:cNvSpPr txBox="1"/>
          <p:nvPr/>
        </p:nvSpPr>
        <p:spPr>
          <a:xfrm>
            <a:off x="592486" y="4143374"/>
            <a:ext cx="43009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Bodoni MT"/>
              </a:rPr>
              <a:t>Total Spent:     </a:t>
            </a:r>
            <a:r>
              <a:rPr lang="en-US" b="1">
                <a:latin typeface="Bodoni MT"/>
              </a:rPr>
              <a:t>$1097.40</a:t>
            </a:r>
          </a:p>
          <a:p>
            <a:endParaRPr lang="en-US" b="1">
              <a:latin typeface="Bodoni MT"/>
            </a:endParaRPr>
          </a:p>
          <a:p>
            <a:r>
              <a:rPr lang="en-US">
                <a:latin typeface="Bodoni MT"/>
              </a:rPr>
              <a:t>Remaining:     </a:t>
            </a:r>
            <a:r>
              <a:rPr lang="en-US" b="1">
                <a:latin typeface="Bodoni MT"/>
              </a:rPr>
              <a:t> $102.60 </a:t>
            </a:r>
            <a:r>
              <a:rPr lang="en-US" b="1"/>
              <a:t>     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D558DE2-F9ED-478A-8AB0-110773EADA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556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4"/>
    </mc:Choice>
    <mc:Fallback xmlns="">
      <p:transition spd="slow" advTm="17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43BC-C35A-FDA9-D042-CF8B27C9D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Administrative Content</a:t>
            </a:r>
          </a:p>
        </p:txBody>
      </p:sp>
      <p:pic>
        <p:nvPicPr>
          <p:cNvPr id="6" name="Picture 5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853B39F8-0981-EB73-6951-2A77F7A036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B279563-F745-E4F3-462F-159B62CA8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35031"/>
              </p:ext>
            </p:extLst>
          </p:nvPr>
        </p:nvGraphicFramePr>
        <p:xfrm>
          <a:off x="269892" y="1444257"/>
          <a:ext cx="5725875" cy="5222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625">
                  <a:extLst>
                    <a:ext uri="{9D8B030D-6E8A-4147-A177-3AD203B41FA5}">
                      <a16:colId xmlns:a16="http://schemas.microsoft.com/office/drawing/2014/main" val="1361544889"/>
                    </a:ext>
                  </a:extLst>
                </a:gridCol>
                <a:gridCol w="1908625">
                  <a:extLst>
                    <a:ext uri="{9D8B030D-6E8A-4147-A177-3AD203B41FA5}">
                      <a16:colId xmlns:a16="http://schemas.microsoft.com/office/drawing/2014/main" val="469164993"/>
                    </a:ext>
                  </a:extLst>
                </a:gridCol>
                <a:gridCol w="1908625">
                  <a:extLst>
                    <a:ext uri="{9D8B030D-6E8A-4147-A177-3AD203B41FA5}">
                      <a16:colId xmlns:a16="http://schemas.microsoft.com/office/drawing/2014/main" val="662028876"/>
                    </a:ext>
                  </a:extLst>
                </a:gridCol>
              </a:tblGrid>
              <a:tr h="231434"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Bodoni MT"/>
                        </a:rPr>
                        <a:t>Name/Major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Bodoni MT"/>
                        </a:rPr>
                        <a:t>Primary Responsibilities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Bodoni MT"/>
                        </a:rPr>
                        <a:t>Secondary Responsibilities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483524"/>
                  </a:ext>
                </a:extLst>
              </a:tr>
              <a:tr h="131145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Adrian Castillo</a:t>
                      </a: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Computer Engineering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Project Lead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Motors and Motor Control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Component Installation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GPS Selection and Implementation</a:t>
                      </a:r>
                    </a:p>
                    <a:p>
                      <a:pPr fontAlgn="t">
                        <a:buNone/>
                      </a:pPr>
                      <a:br>
                        <a:rPr lang="en-US">
                          <a:effectLst/>
                        </a:rPr>
                      </a:b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buNone/>
                      </a:pP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Power Supply Unit (PSU) Integration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PCB Design and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Antenna and Communication Setup</a:t>
                      </a:r>
                    </a:p>
                    <a:p>
                      <a:pPr rtl="0" fontAlgn="base"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Accelerometer Setup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341339"/>
                  </a:ext>
                </a:extLst>
              </a:tr>
              <a:tr h="1041451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Kristopher Tellez</a:t>
                      </a: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Computer Engineering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Camera Selection and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Sensor Selection and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Website Design and Management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AI Software Implementation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MCU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Barometer Integration</a:t>
                      </a:r>
                    </a:p>
                    <a:p>
                      <a:pPr rtl="0" fontAlgn="base"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Peripheral Software Implementation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956244"/>
                  </a:ext>
                </a:extLst>
              </a:tr>
              <a:tr h="108002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Michael Palin</a:t>
                      </a: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Computer Engineering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Power Supply Unit (PSU) Integration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Antenna and Communication Setup and Integration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Accelerometer Setup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endParaRPr lang="en-US" sz="1200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Motors and Motor Control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Component Installation</a:t>
                      </a:r>
                    </a:p>
                    <a:p>
                      <a:pPr rtl="0" fontAlgn="base"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GPS Selection and Implementation</a:t>
                      </a:r>
                    </a:p>
                    <a:p>
                      <a:pPr fontAlgn="t">
                        <a:buNone/>
                      </a:pPr>
                      <a:br>
                        <a:rPr lang="en-US">
                          <a:effectLst/>
                        </a:rPr>
                      </a:b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3716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AE4E9F8-1A63-ACB9-1E5C-1EF4B85BD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242494"/>
              </p:ext>
            </p:extLst>
          </p:nvPr>
        </p:nvGraphicFramePr>
        <p:xfrm>
          <a:off x="6094809" y="1446451"/>
          <a:ext cx="5943600" cy="5230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905385020"/>
                    </a:ext>
                  </a:extLst>
                </a:gridCol>
                <a:gridCol w="1748821">
                  <a:extLst>
                    <a:ext uri="{9D8B030D-6E8A-4147-A177-3AD203B41FA5}">
                      <a16:colId xmlns:a16="http://schemas.microsoft.com/office/drawing/2014/main" val="3532336438"/>
                    </a:ext>
                  </a:extLst>
                </a:gridCol>
                <a:gridCol w="2213579">
                  <a:extLst>
                    <a:ext uri="{9D8B030D-6E8A-4147-A177-3AD203B41FA5}">
                      <a16:colId xmlns:a16="http://schemas.microsoft.com/office/drawing/2014/main" val="537088130"/>
                    </a:ext>
                  </a:extLst>
                </a:gridCol>
              </a:tblGrid>
              <a:tr h="311735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Bodoni MT"/>
                        </a:rPr>
                        <a:t>Name/Major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rtl="0" fontAlgn="t">
                        <a:buNone/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Bodoni MT"/>
                        </a:rPr>
                        <a:t>Primary Responsibilities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solidFill>
                            <a:srgbClr val="FFFFFF"/>
                          </a:solidFill>
                          <a:effectLst/>
                          <a:latin typeface="Bodoni MT"/>
                        </a:rPr>
                        <a:t>Secondary Responsibilities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178360"/>
                  </a:ext>
                </a:extLst>
              </a:tr>
              <a:tr h="1415582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Cristian Gomez</a:t>
                      </a: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Computer Engineering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MCU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Barometer Integration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Peripheral Software Implementation</a:t>
                      </a:r>
                    </a:p>
                    <a:p>
                      <a:pPr fontAlgn="t">
                        <a:buNone/>
                      </a:pPr>
                      <a:br>
                        <a:rPr lang="en-US">
                          <a:effectLst/>
                        </a:rPr>
                      </a:b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Camera Selection and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Sensor Selection and Implementation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Website Design and Management</a:t>
                      </a:r>
                    </a:p>
                    <a:p>
                      <a:pPr rtl="0" fontAlgn="base"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AI Software Implementation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24665"/>
                  </a:ext>
                </a:extLst>
              </a:tr>
              <a:tr h="176217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Belle Perry</a:t>
                      </a: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Aerospace Engineering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Structural Analysis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Integration &amp; Test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Systems Verification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CAD Airframe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Administrative Planning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Part Purchasing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LMCO Primary Contact</a:t>
                      </a:r>
                    </a:p>
                    <a:p>
                      <a:pPr lv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Drone Construction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Material Selection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FEA Analysis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Structural Integrity 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Material Testing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Vibration/Shock Analysis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Flight Profiling</a:t>
                      </a:r>
                    </a:p>
                    <a:p>
                      <a:pPr rtl="0" fontAlgn="base"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Hardware and Frame Verification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345140"/>
                  </a:ext>
                </a:extLst>
              </a:tr>
              <a:tr h="173055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Robert Hagerty</a:t>
                      </a:r>
                      <a:endParaRPr lang="en-US">
                        <a:effectLst/>
                        <a:latin typeface="Bodoni MT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US" sz="1200">
                          <a:effectLst/>
                          <a:latin typeface="Bodoni MT"/>
                        </a:rPr>
                        <a:t>Aerospace Engineering</a:t>
                      </a:r>
                      <a:endParaRPr lang="en-US">
                        <a:effectLst/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Lift/Drag Analysis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Aero Design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Propellors 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Flight Dynamics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CAD Airframe</a:t>
                      </a:r>
                    </a:p>
                    <a:p>
                      <a:pPr lv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Motor Selection and Compatibility</a:t>
                      </a:r>
                    </a:p>
                    <a:p>
                      <a:pPr lvl="0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Drone Construction </a:t>
                      </a:r>
                      <a:endParaRPr lang="en-US">
                        <a:latin typeface="Bodoni M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FEA Analysis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Deformation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Stress and Strain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Propeller Calculation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Weight Distribution Calculation</a:t>
                      </a:r>
                    </a:p>
                    <a:p>
                      <a:pPr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Propulsion </a:t>
                      </a:r>
                    </a:p>
                    <a:p>
                      <a:pPr rtl="0" fontAlgn="base"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>
                          <a:effectLst/>
                          <a:latin typeface="Bodoni MT"/>
                        </a:rPr>
                        <a:t>Stability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FC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161923"/>
                  </a:ext>
                </a:extLst>
              </a:tr>
            </a:tbl>
          </a:graphicData>
        </a:graphic>
      </p:graphicFrame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BF6514F-E8E4-F69C-8BC4-53E533C46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1961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958"/>
    </mc:Choice>
    <mc:Fallback xmlns="">
      <p:transition spd="slow" advTm="73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DE2E0-A688-5E50-53F1-2E1A77FC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Progression and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9D32E-5E27-F100-B14C-0067477BAC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936" y="4363797"/>
            <a:ext cx="10636204" cy="18131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Bodoni MT"/>
              </a:rPr>
              <a:t>Test phases will include assembly of two additional drones, integration into drones, system testing through small scale flights, etc.</a:t>
            </a:r>
          </a:p>
          <a:p>
            <a:r>
              <a:rPr lang="en-US">
                <a:latin typeface="Bodoni MT"/>
              </a:rPr>
              <a:t>This phase will also include mechanical system test such as; shock test, long duration test, structural analysis, etc.</a:t>
            </a:r>
          </a:p>
        </p:txBody>
      </p:sp>
      <p:pic>
        <p:nvPicPr>
          <p:cNvPr id="6" name="Picture 5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754F0116-7306-64F4-7BDB-9F9AC1EF11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5" name="Picture 4" descr="A screenshot of a calendar&#10;&#10;AI-generated content may be incorrect.">
            <a:extLst>
              <a:ext uri="{FF2B5EF4-FFF2-40B4-BE49-F238E27FC236}">
                <a16:creationId xmlns:a16="http://schemas.microsoft.com/office/drawing/2014/main" id="{5CCA154C-B97E-FC81-9EE2-47C4D8D6E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84" y="1211974"/>
            <a:ext cx="11084634" cy="3047105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8CBF1ADE-580F-25E9-31DF-281A8AD2B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481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670"/>
    </mc:Choice>
    <mc:Fallback xmlns="">
      <p:transition spd="slow" advTm="51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B9106-15CE-7153-0973-5D7466174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9138C-C5AC-C4C8-0AA6-6E825258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Progression and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6783-0496-7339-6EB3-77CF78192C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6185" y="4625734"/>
            <a:ext cx="10540955" cy="15512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Bodoni MT"/>
              </a:rPr>
              <a:t>Finalization stage will include full length requirement testing. These will occur at the Lockheed drone club facility in Palm Bay, where the team will conduct mock search and rescue operations</a:t>
            </a:r>
          </a:p>
          <a:p>
            <a:r>
              <a:rPr lang="en-US">
                <a:latin typeface="Bodoni MT"/>
              </a:rPr>
              <a:t>Assignments and presentations will wrap up and be concluded during this stage. Lockheed presentation requirements will be addressed during this final stage.</a:t>
            </a:r>
          </a:p>
        </p:txBody>
      </p:sp>
      <p:pic>
        <p:nvPicPr>
          <p:cNvPr id="6" name="Picture 5" descr="A person standing in front of a pool&#10;&#10;AI-generated content may be incorrect.">
            <a:extLst>
              <a:ext uri="{FF2B5EF4-FFF2-40B4-BE49-F238E27FC236}">
                <a16:creationId xmlns:a16="http://schemas.microsoft.com/office/drawing/2014/main" id="{B0594EE3-CE5A-978C-3A37-34DD0DCAB1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276" t="13403" r="28113" b="25236"/>
          <a:stretch>
            <a:fillRect/>
          </a:stretch>
        </p:blipFill>
        <p:spPr>
          <a:xfrm>
            <a:off x="10935927" y="-1502"/>
            <a:ext cx="1253285" cy="1210791"/>
          </a:xfrm>
          <a:prstGeom prst="rect">
            <a:avLst/>
          </a:prstGeom>
        </p:spPr>
      </p:pic>
      <p:pic>
        <p:nvPicPr>
          <p:cNvPr id="4" name="Picture 3" descr="A chart with numbers and a number of days&#10;&#10;AI-generated content may be incorrect.">
            <a:extLst>
              <a:ext uri="{FF2B5EF4-FFF2-40B4-BE49-F238E27FC236}">
                <a16:creationId xmlns:a16="http://schemas.microsoft.com/office/drawing/2014/main" id="{C95A8526-78E9-683F-C13A-6F3061C36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969" y="1342264"/>
            <a:ext cx="9644063" cy="328050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14CD89B-3565-7AEF-1BBA-69DDB6DF72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87500" t="-287500" r="-287500" b="-28750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406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73"/>
    </mc:Choice>
    <mc:Fallback xmlns="">
      <p:transition spd="slow" advTm="30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7223-A893-96A6-F0E7-83F317B9B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47" y="635363"/>
            <a:ext cx="10952715" cy="4931191"/>
          </a:xfrm>
        </p:spPr>
        <p:txBody>
          <a:bodyPr>
            <a:normAutofit/>
          </a:bodyPr>
          <a:lstStyle/>
          <a:p>
            <a:r>
              <a:rPr lang="en-US"/>
              <a:t>Thank you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sz="9600"/>
              <a:t>-</a:t>
            </a:r>
            <a:r>
              <a:rPr lang="en-US" sz="8000"/>
              <a:t>LMCO SOAR TEAM</a:t>
            </a:r>
          </a:p>
        </p:txBody>
      </p:sp>
    </p:spTree>
    <p:extLst>
      <p:ext uri="{BB962C8B-B14F-4D97-AF65-F5344CB8AC3E}">
        <p14:creationId xmlns:p14="http://schemas.microsoft.com/office/powerpoint/2010/main" val="37616787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5747E-1994-1B4A-BB33-1446C9B933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25254985"/>
      </p:ext>
    </p:extLst>
  </p:cSld>
  <p:clrMapOvr>
    <a:masterClrMapping/>
  </p:clrMapOvr>
</p:sld>
</file>

<file path=ppt/theme/theme1.xml><?xml version="1.0" encoding="utf-8"?>
<a:theme xmlns:a="http://schemas.openxmlformats.org/drawingml/2006/main" name="Refined Monochrome">
  <a:themeElements>
    <a:clrScheme name="Custom 57">
      <a:dk1>
        <a:srgbClr val="113D61"/>
      </a:dk1>
      <a:lt1>
        <a:srgbClr val="DCEBFF"/>
      </a:lt1>
      <a:dk2>
        <a:srgbClr val="000000"/>
      </a:dk2>
      <a:lt2>
        <a:srgbClr val="FFFFFF"/>
      </a:lt2>
      <a:accent1>
        <a:srgbClr val="3855B4"/>
      </a:accent1>
      <a:accent2>
        <a:srgbClr val="8E0000"/>
      </a:accent2>
      <a:accent3>
        <a:srgbClr val="DE0000"/>
      </a:accent3>
      <a:accent4>
        <a:srgbClr val="FFDCF2"/>
      </a:accent4>
      <a:accent5>
        <a:srgbClr val="DED2E3"/>
      </a:accent5>
      <a:accent6>
        <a:srgbClr val="F7F4F1"/>
      </a:accent6>
      <a:hlink>
        <a:srgbClr val="169C9A"/>
      </a:hlink>
      <a:folHlink>
        <a:srgbClr val="E15C3D"/>
      </a:folHlink>
    </a:clrScheme>
    <a:fontScheme name="Custom 23">
      <a:majorFont>
        <a:latin typeface="Bodoni MT"/>
        <a:ea typeface=""/>
        <a:cs typeface=""/>
      </a:majorFont>
      <a:minorFont>
        <a:latin typeface="Trade Gothic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fined Monochrome_Sales Presentation_win32_LW_V3" id="{5CA088F4-77D6-4E20-827C-8AA84F124F2F}" vid="{4489657A-662E-4C81-B6D3-306CF5BE48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185BFC-6E97-4C88-9034-F2A7ED1C005E}">
  <ds:schemaRefs>
    <ds:schemaRef ds:uri="http://schemas.openxmlformats.org/package/2006/metadata/core-properties"/>
    <ds:schemaRef ds:uri="71af3243-3dd4-4a8d-8c0d-dd76da1f02a5"/>
    <ds:schemaRef ds:uri="230e9df3-be65-4c73-a93b-d1236ebd677e"/>
    <ds:schemaRef ds:uri="http://schemas.microsoft.com/sharepoint/v3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16c05727-aa75-4e4a-9b5f-8a80a116589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2BAF2CE-2C32-498E-B467-6C60C376794B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81A4212-02C6-475D-B332-DC5017D0453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3252</Words>
  <Application>Microsoft Office PowerPoint</Application>
  <PresentationFormat>Widescreen</PresentationFormat>
  <Paragraphs>854</Paragraphs>
  <Slides>43</Slides>
  <Notes>38</Notes>
  <HiddenSlides>0</HiddenSlides>
  <MMClips>38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Aptos</vt:lpstr>
      <vt:lpstr>Arial</vt:lpstr>
      <vt:lpstr>Arial,Sans-Serif</vt:lpstr>
      <vt:lpstr>Bodoni MT</vt:lpstr>
      <vt:lpstr>Calibri</vt:lpstr>
      <vt:lpstr>Trade Gothic Next</vt:lpstr>
      <vt:lpstr>Refined Monochrome</vt:lpstr>
      <vt:lpstr>LMCO – Swarm Operations and Autonomous Rescue (SOAR)</vt:lpstr>
      <vt:lpstr>Meet the team </vt:lpstr>
      <vt:lpstr>Topics</vt:lpstr>
      <vt:lpstr>Motivation and Background</vt:lpstr>
      <vt:lpstr>Goals and objectives</vt:lpstr>
      <vt:lpstr>PowerPoint Presentation</vt:lpstr>
      <vt:lpstr>PowerPoint Presentation</vt:lpstr>
      <vt:lpstr>PowerPoint Presentation</vt:lpstr>
      <vt:lpstr>PowerPoint Presentation</vt:lpstr>
      <vt:lpstr>Hardware and software design and comparison</vt:lpstr>
      <vt:lpstr>Companion Computer Selection</vt:lpstr>
      <vt:lpstr>PowerPoint Presentation</vt:lpstr>
      <vt:lpstr>Electronic Speed Controller (ESC) Selection</vt:lpstr>
      <vt:lpstr>Electronic Speed Controller Diagram Setup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Propeller Selection</vt:lpstr>
      <vt:lpstr>PowerPoint Presentation</vt:lpstr>
      <vt:lpstr>Comparison of Software</vt:lpstr>
      <vt:lpstr>PowerPoint Presentation</vt:lpstr>
      <vt:lpstr>Autopilot Stacks</vt:lpstr>
      <vt:lpstr>Swarming on the drone</vt:lpstr>
      <vt:lpstr>Ground Control Station Software</vt:lpstr>
      <vt:lpstr>Computer Vision Algorithms</vt:lpstr>
      <vt:lpstr>Which YOLO version to Use?</vt:lpstr>
      <vt:lpstr>Train Custom YOLOv5 Model</vt:lpstr>
      <vt:lpstr>Prototyping and Testing</vt:lpstr>
      <vt:lpstr>Mechanical Prototyping &amp; Testing</vt:lpstr>
      <vt:lpstr>Software Prototypes &amp; Testing</vt:lpstr>
      <vt:lpstr>Issues and Solutions</vt:lpstr>
      <vt:lpstr>Administrative content, Progression and Planning</vt:lpstr>
      <vt:lpstr>Administrative Content</vt:lpstr>
      <vt:lpstr>Administrative Content</vt:lpstr>
      <vt:lpstr>Administrative Content</vt:lpstr>
      <vt:lpstr>Administrative Content</vt:lpstr>
      <vt:lpstr>Progression and Plan</vt:lpstr>
      <vt:lpstr>Progression and Plan</vt:lpstr>
      <vt:lpstr>Thank you   -LMCO SOAR TEAM</vt:lpstr>
      <vt:lpstr>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 Castillo</dc:creator>
  <cp:lastModifiedBy>Adrian Castillo</cp:lastModifiedBy>
  <cp:revision>2</cp:revision>
  <dcterms:created xsi:type="dcterms:W3CDTF">2025-10-08T20:52:33Z</dcterms:created>
  <dcterms:modified xsi:type="dcterms:W3CDTF">2026-03-13T17:30:07Z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